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105"/>
  </p:notesMasterIdLst>
  <p:sldIdLst>
    <p:sldId id="357" r:id="rId5"/>
    <p:sldId id="257" r:id="rId6"/>
    <p:sldId id="258" r:id="rId7"/>
    <p:sldId id="353" r:id="rId8"/>
    <p:sldId id="259" r:id="rId9"/>
    <p:sldId id="261" r:id="rId10"/>
    <p:sldId id="677" r:id="rId11"/>
    <p:sldId id="488" r:id="rId12"/>
    <p:sldId id="489" r:id="rId13"/>
    <p:sldId id="490" r:id="rId14"/>
    <p:sldId id="491" r:id="rId15"/>
    <p:sldId id="671" r:id="rId16"/>
    <p:sldId id="672" r:id="rId17"/>
    <p:sldId id="674" r:id="rId18"/>
    <p:sldId id="675" r:id="rId19"/>
    <p:sldId id="676" r:id="rId20"/>
    <p:sldId id="310" r:id="rId21"/>
    <p:sldId id="386" r:id="rId22"/>
    <p:sldId id="311" r:id="rId23"/>
    <p:sldId id="312" r:id="rId24"/>
    <p:sldId id="313" r:id="rId25"/>
    <p:sldId id="314" r:id="rId26"/>
    <p:sldId id="315" r:id="rId27"/>
    <p:sldId id="678" r:id="rId28"/>
    <p:sldId id="362" r:id="rId29"/>
    <p:sldId id="319" r:id="rId30"/>
    <p:sldId id="316" r:id="rId31"/>
    <p:sldId id="317" r:id="rId32"/>
    <p:sldId id="679" r:id="rId33"/>
    <p:sldId id="318" r:id="rId34"/>
    <p:sldId id="320" r:id="rId35"/>
    <p:sldId id="321" r:id="rId36"/>
    <p:sldId id="322" r:id="rId37"/>
    <p:sldId id="363" r:id="rId38"/>
    <p:sldId id="323" r:id="rId39"/>
    <p:sldId id="354" r:id="rId40"/>
    <p:sldId id="324" r:id="rId41"/>
    <p:sldId id="325" r:id="rId42"/>
    <p:sldId id="683" r:id="rId43"/>
    <p:sldId id="327" r:id="rId44"/>
    <p:sldId id="328" r:id="rId45"/>
    <p:sldId id="365" r:id="rId46"/>
    <p:sldId id="329" r:id="rId47"/>
    <p:sldId id="366" r:id="rId48"/>
    <p:sldId id="387" r:id="rId49"/>
    <p:sldId id="330" r:id="rId50"/>
    <p:sldId id="331" r:id="rId51"/>
    <p:sldId id="391" r:id="rId52"/>
    <p:sldId id="332" r:id="rId53"/>
    <p:sldId id="333" r:id="rId54"/>
    <p:sldId id="681" r:id="rId55"/>
    <p:sldId id="367" r:id="rId56"/>
    <p:sldId id="334" r:id="rId57"/>
    <p:sldId id="393" r:id="rId58"/>
    <p:sldId id="392" r:id="rId59"/>
    <p:sldId id="335" r:id="rId60"/>
    <p:sldId id="373" r:id="rId61"/>
    <p:sldId id="336" r:id="rId62"/>
    <p:sldId id="394" r:id="rId63"/>
    <p:sldId id="684" r:id="rId64"/>
    <p:sldId id="685" r:id="rId65"/>
    <p:sldId id="686" r:id="rId66"/>
    <p:sldId id="395" r:id="rId67"/>
    <p:sldId id="680" r:id="rId68"/>
    <p:sldId id="337" r:id="rId69"/>
    <p:sldId id="375" r:id="rId70"/>
    <p:sldId id="396" r:id="rId71"/>
    <p:sldId id="338" r:id="rId72"/>
    <p:sldId id="372" r:id="rId73"/>
    <p:sldId id="376" r:id="rId74"/>
    <p:sldId id="339" r:id="rId75"/>
    <p:sldId id="371" r:id="rId76"/>
    <p:sldId id="377" r:id="rId77"/>
    <p:sldId id="398" r:id="rId78"/>
    <p:sldId id="340" r:id="rId79"/>
    <p:sldId id="397" r:id="rId80"/>
    <p:sldId id="399" r:id="rId81"/>
    <p:sldId id="682" r:id="rId82"/>
    <p:sldId id="378" r:id="rId83"/>
    <p:sldId id="687" r:id="rId84"/>
    <p:sldId id="388" r:id="rId85"/>
    <p:sldId id="379" r:id="rId86"/>
    <p:sldId id="380" r:id="rId87"/>
    <p:sldId id="341" r:id="rId88"/>
    <p:sldId id="688" r:id="rId89"/>
    <p:sldId id="342" r:id="rId90"/>
    <p:sldId id="343" r:id="rId91"/>
    <p:sldId id="344" r:id="rId92"/>
    <p:sldId id="345" r:id="rId93"/>
    <p:sldId id="400" r:id="rId94"/>
    <p:sldId id="370" r:id="rId95"/>
    <p:sldId id="347" r:id="rId96"/>
    <p:sldId id="369" r:id="rId97"/>
    <p:sldId id="401" r:id="rId98"/>
    <p:sldId id="348" r:id="rId99"/>
    <p:sldId id="368" r:id="rId100"/>
    <p:sldId id="349" r:id="rId101"/>
    <p:sldId id="356" r:id="rId102"/>
    <p:sldId id="352" r:id="rId103"/>
    <p:sldId id="350" r:id="rId10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ffman, Gail - FNS" initials="HG-F" lastIdx="62" clrIdx="0"/>
  <p:cmAuthor id="2" name="Hoffman, Gail - FNS" initials="" lastIdx="3" clrIdx="1"/>
  <p:cmAuthor id="3" name="Unknown User1" initials="Unknown User1" lastIdx="7" clrIdx="2"/>
  <p:cmAuthor id="4" name="Kozlowski Anna" initials="KA" lastIdx="2" clrIdx="3">
    <p:extLst>
      <p:ext uri="{19B8F6BF-5375-455C-9EA6-DF929625EA0E}">
        <p15:presenceInfo xmlns:p15="http://schemas.microsoft.com/office/powerpoint/2012/main" userId="S::anna.kozlowski@ALSDE.edu::eadb1282-0757-4729-ad1a-f1be4c652b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54381C"/>
    <a:srgbClr val="0C788E"/>
    <a:srgbClr val="006666"/>
    <a:srgbClr val="A50021"/>
    <a:srgbClr val="FFFFA3"/>
    <a:srgbClr val="E6E6C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8402" autoAdjust="0"/>
  </p:normalViewPr>
  <p:slideViewPr>
    <p:cSldViewPr>
      <p:cViewPr varScale="1">
        <p:scale>
          <a:sx n="114" d="100"/>
          <a:sy n="114" d="100"/>
        </p:scale>
        <p:origin x="15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936"/>
    </p:cViewPr>
  </p:sorterViewPr>
  <p:notesViewPr>
    <p:cSldViewPr>
      <p:cViewPr varScale="1">
        <p:scale>
          <a:sx n="83" d="100"/>
          <a:sy n="83"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BE63E4-5830-094E-101E-786300BF5FD1}"/>
              </a:ext>
            </a:extLst>
          </p:cNvPr>
          <p:cNvSpPr>
            <a:spLocks noGrp="1"/>
          </p:cNvSpPr>
          <p:nvPr>
            <p:ph type="hdr" sz="quarter"/>
          </p:nvPr>
        </p:nvSpPr>
        <p:spPr>
          <a:xfrm>
            <a:off x="0" y="0"/>
            <a:ext cx="3038475" cy="466725"/>
          </a:xfrm>
          <a:prstGeom prst="rect">
            <a:avLst/>
          </a:prstGeom>
        </p:spPr>
        <p:txBody>
          <a:bodyPr vert="horz" lIns="93155" tIns="46579" rIns="93155" bIns="4657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292080B-9903-31C8-954E-A843A9F5302C}"/>
              </a:ext>
            </a:extLst>
          </p:cNvPr>
          <p:cNvSpPr>
            <a:spLocks noGrp="1"/>
          </p:cNvSpPr>
          <p:nvPr>
            <p:ph type="dt" idx="1"/>
          </p:nvPr>
        </p:nvSpPr>
        <p:spPr>
          <a:xfrm>
            <a:off x="3970338" y="0"/>
            <a:ext cx="3038475" cy="466725"/>
          </a:xfrm>
          <a:prstGeom prst="rect">
            <a:avLst/>
          </a:prstGeom>
        </p:spPr>
        <p:txBody>
          <a:bodyPr vert="horz" lIns="93155" tIns="46579" rIns="93155" bIns="46579" rtlCol="0"/>
          <a:lstStyle>
            <a:lvl1pPr algn="r" eaLnBrk="1" fontAlgn="auto" hangingPunct="1">
              <a:spcBef>
                <a:spcPts val="0"/>
              </a:spcBef>
              <a:spcAft>
                <a:spcPts val="0"/>
              </a:spcAft>
              <a:defRPr sz="1200">
                <a:latin typeface="+mn-lt"/>
              </a:defRPr>
            </a:lvl1pPr>
          </a:lstStyle>
          <a:p>
            <a:pPr>
              <a:defRPr/>
            </a:pPr>
            <a:fld id="{8964F8A2-CDAF-4CEC-AD7D-CFD3ADFAF650}" type="datetimeFigureOut">
              <a:rPr lang="en-US"/>
              <a:pPr>
                <a:defRPr/>
              </a:pPr>
              <a:t>5/15/2023</a:t>
            </a:fld>
            <a:endParaRPr lang="en-US" dirty="0"/>
          </a:p>
        </p:txBody>
      </p:sp>
      <p:sp>
        <p:nvSpPr>
          <p:cNvPr id="4" name="Slide Image Placeholder 3">
            <a:extLst>
              <a:ext uri="{FF2B5EF4-FFF2-40B4-BE49-F238E27FC236}">
                <a16:creationId xmlns:a16="http://schemas.microsoft.com/office/drawing/2014/main" id="{0FE04CF2-D53D-9FAE-48E3-2B176BDFD28A}"/>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5" tIns="46579" rIns="93155" bIns="46579" rtlCol="0" anchor="ctr"/>
          <a:lstStyle/>
          <a:p>
            <a:pPr lvl="0"/>
            <a:endParaRPr lang="en-US" noProof="0" dirty="0"/>
          </a:p>
        </p:txBody>
      </p:sp>
      <p:sp>
        <p:nvSpPr>
          <p:cNvPr id="5" name="Notes Placeholder 4">
            <a:extLst>
              <a:ext uri="{FF2B5EF4-FFF2-40B4-BE49-F238E27FC236}">
                <a16:creationId xmlns:a16="http://schemas.microsoft.com/office/drawing/2014/main" id="{E1613DE7-93A0-61AD-6222-3A00D26F500E}"/>
              </a:ext>
            </a:extLst>
          </p:cNvPr>
          <p:cNvSpPr>
            <a:spLocks noGrp="1"/>
          </p:cNvSpPr>
          <p:nvPr>
            <p:ph type="body" sz="quarter" idx="3"/>
          </p:nvPr>
        </p:nvSpPr>
        <p:spPr>
          <a:xfrm>
            <a:off x="701675" y="4473575"/>
            <a:ext cx="5607050" cy="3660775"/>
          </a:xfrm>
          <a:prstGeom prst="rect">
            <a:avLst/>
          </a:prstGeom>
        </p:spPr>
        <p:txBody>
          <a:bodyPr vert="horz" lIns="93155" tIns="46579" rIns="93155" bIns="465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762A80A-E527-FA46-A5BB-B21ADEDEEED4}"/>
              </a:ext>
            </a:extLst>
          </p:cNvPr>
          <p:cNvSpPr>
            <a:spLocks noGrp="1"/>
          </p:cNvSpPr>
          <p:nvPr>
            <p:ph type="ftr" sz="quarter" idx="4"/>
          </p:nvPr>
        </p:nvSpPr>
        <p:spPr>
          <a:xfrm>
            <a:off x="0" y="8829675"/>
            <a:ext cx="3038475" cy="466725"/>
          </a:xfrm>
          <a:prstGeom prst="rect">
            <a:avLst/>
          </a:prstGeom>
        </p:spPr>
        <p:txBody>
          <a:bodyPr vert="horz" lIns="93155" tIns="46579" rIns="93155" bIns="4657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95521AE-D90B-E56F-0B31-3E2EF7837527}"/>
              </a:ext>
            </a:extLst>
          </p:cNvPr>
          <p:cNvSpPr>
            <a:spLocks noGrp="1"/>
          </p:cNvSpPr>
          <p:nvPr>
            <p:ph type="sldNum" sz="quarter" idx="5"/>
          </p:nvPr>
        </p:nvSpPr>
        <p:spPr>
          <a:xfrm>
            <a:off x="3970338" y="8829675"/>
            <a:ext cx="3038475" cy="466725"/>
          </a:xfrm>
          <a:prstGeom prst="rect">
            <a:avLst/>
          </a:prstGeom>
        </p:spPr>
        <p:txBody>
          <a:bodyPr vert="horz" wrap="square" lIns="93155" tIns="46579" rIns="93155" bIns="46579"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EF95B7F-65D5-4CCB-A221-D3410134E46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cio.usda.gov/document/departmental-regulation-4300-00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FD17022-2A58-8C34-5568-DBFCD1D2A2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8F01EC0-F197-70C3-F607-5A76BE22AC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EA7471B-D2A9-54F2-B8E2-10CC7D54CB65}"/>
              </a:ext>
            </a:extLst>
          </p:cNvPr>
          <p:cNvSpPr>
            <a:spLocks noGrp="1"/>
          </p:cNvSpPr>
          <p:nvPr>
            <p:ph type="sldNum" sz="quarter" idx="5"/>
          </p:nvPr>
        </p:nvSpPr>
        <p:spPr/>
        <p:txBody>
          <a:bodyPr/>
          <a:lstStyle/>
          <a:p>
            <a:pPr>
              <a:defRPr/>
            </a:pPr>
            <a:fld id="{51BB3651-52F5-48D9-A0AD-20E458EF1B10}" type="slidenum">
              <a:rPr lang="en-US" altLang="en-US" smtClean="0"/>
              <a:pPr>
                <a:defRPr/>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76E8DA2-9E31-62FC-E470-B179E9503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42D7D49-DCCA-75D6-0B7A-127713CCC74A}"/>
              </a:ext>
            </a:extLst>
          </p:cNvPr>
          <p:cNvSpPr>
            <a:spLocks noGrp="1"/>
          </p:cNvSpPr>
          <p:nvPr>
            <p:ph type="body" idx="1"/>
          </p:nvPr>
        </p:nvSpPr>
        <p:spPr>
          <a:xfrm>
            <a:off x="701675" y="4295775"/>
            <a:ext cx="5619750" cy="4860925"/>
          </a:xfrm>
          <a:ln/>
        </p:spPr>
        <p:txBody>
          <a:bodyPr/>
          <a:lstStyle/>
          <a:p>
            <a:pPr>
              <a:lnSpc>
                <a:spcPct val="90000"/>
              </a:lnSpc>
              <a:buFont typeface="Wingdings" panose="05000000000000000000" pitchFamily="2" charset="2"/>
              <a:buNone/>
              <a:defRPr/>
            </a:pPr>
            <a:endParaRPr lang="en-US" b="1" dirty="0"/>
          </a:p>
          <a:p>
            <a:pPr>
              <a:lnSpc>
                <a:spcPct val="90000"/>
              </a:lnSpc>
              <a:buFont typeface="Wingdings" panose="05000000000000000000" pitchFamily="2" charset="2"/>
              <a:buNone/>
              <a:defRPr/>
            </a:pPr>
            <a:r>
              <a:rPr lang="en-US" b="1" dirty="0"/>
              <a:t>This slide offers DOJ regulations that are applicable to USDA programs and activities.</a:t>
            </a:r>
          </a:p>
          <a:p>
            <a:pPr>
              <a:lnSpc>
                <a:spcPct val="90000"/>
              </a:lnSpc>
              <a:buFont typeface="Wingdings" panose="05000000000000000000" pitchFamily="2" charset="2"/>
              <a:buNone/>
              <a:defRPr/>
            </a:pPr>
            <a:endParaRPr lang="en-US" b="1" dirty="0"/>
          </a:p>
          <a:p>
            <a:pPr marL="175308" indent="-175308">
              <a:lnSpc>
                <a:spcPct val="90000"/>
              </a:lnSpc>
              <a:buFont typeface="Wingdings" panose="05000000000000000000" pitchFamily="2" charset="2"/>
              <a:buChar char="§"/>
              <a:defRPr/>
            </a:pPr>
            <a:r>
              <a:rPr lang="en-US" b="1" dirty="0"/>
              <a:t>28 CFR 35 – Title II of the ADA - state and local governments (public entities) </a:t>
            </a:r>
          </a:p>
          <a:p>
            <a:pPr>
              <a:lnSpc>
                <a:spcPct val="90000"/>
              </a:lnSpc>
              <a:defRPr/>
            </a:pPr>
            <a:endParaRPr lang="en-US" b="1" dirty="0"/>
          </a:p>
          <a:p>
            <a:pPr marL="175308" indent="-175308">
              <a:lnSpc>
                <a:spcPct val="90000"/>
              </a:lnSpc>
              <a:buFont typeface="Wingdings" panose="05000000000000000000" pitchFamily="2" charset="2"/>
              <a:buChar char="§"/>
              <a:defRPr/>
            </a:pPr>
            <a:r>
              <a:rPr lang="en-US" b="1" dirty="0"/>
              <a:t>28 CFR 36 – Title III of the ADA- public accommodations and services</a:t>
            </a:r>
          </a:p>
          <a:p>
            <a:pPr>
              <a:lnSpc>
                <a:spcPct val="90000"/>
              </a:lnSpc>
              <a:defRPr/>
            </a:pPr>
            <a:endParaRPr lang="en-US" b="1" dirty="0"/>
          </a:p>
          <a:p>
            <a:pPr marL="175308" indent="-175308">
              <a:lnSpc>
                <a:spcPct val="90000"/>
              </a:lnSpc>
              <a:buFont typeface="Wingdings" panose="05000000000000000000" pitchFamily="2" charset="2"/>
              <a:buChar char="§"/>
              <a:defRPr/>
            </a:pPr>
            <a:r>
              <a:rPr lang="en-US" b="1" dirty="0"/>
              <a:t>28 CFR Part 41 </a:t>
            </a:r>
            <a:r>
              <a:rPr lang="en-US" dirty="0"/>
              <a:t>Implements Executive Order 12250, which </a:t>
            </a:r>
            <a:r>
              <a:rPr lang="en-US" b="1" dirty="0"/>
              <a:t>requires the Department of Justice to coordinate the implementation of Section 504 of the Rehabilitation Act of 1973 and other statutes applicable to federally assisted programs.  </a:t>
            </a:r>
            <a:r>
              <a:rPr lang="en-US" dirty="0"/>
              <a:t>E.O. requires DOJ to review and approve any federal agencies regulations implementing Title VI, Title IX, Section 504 and occasionally other nondiscrimination laws.</a:t>
            </a:r>
          </a:p>
          <a:p>
            <a:pPr marL="175308" indent="-175308">
              <a:lnSpc>
                <a:spcPct val="90000"/>
              </a:lnSpc>
              <a:buFont typeface="Wingdings" panose="05000000000000000000" pitchFamily="2" charset="2"/>
              <a:buChar char="§"/>
              <a:defRPr/>
            </a:pPr>
            <a:endParaRPr lang="en-US" dirty="0"/>
          </a:p>
          <a:p>
            <a:pPr marL="175308" indent="-175308">
              <a:lnSpc>
                <a:spcPct val="90000"/>
              </a:lnSpc>
              <a:buFont typeface="Wingdings" panose="05000000000000000000" pitchFamily="2" charset="2"/>
              <a:buChar char="§"/>
              <a:defRPr/>
            </a:pPr>
            <a:r>
              <a:rPr lang="en-US" b="1" dirty="0"/>
              <a:t>28 CFR Part 42 – This is a regulation to enforce Title VI and prohibit discrimination on the basis of race, color, and national origin in Federally-assisted programs).  It also covers EEO, Section 504, Age Act.</a:t>
            </a:r>
            <a:endParaRPr lang="en-US" dirty="0"/>
          </a:p>
          <a:p>
            <a:pPr>
              <a:lnSpc>
                <a:spcPct val="90000"/>
              </a:lnSpc>
              <a:defRPr/>
            </a:pPr>
            <a:endParaRPr lang="en-US" dirty="0">
              <a:solidFill>
                <a:schemeClr val="accent2"/>
              </a:solidFill>
            </a:endParaRPr>
          </a:p>
        </p:txBody>
      </p:sp>
      <p:sp>
        <p:nvSpPr>
          <p:cNvPr id="80900" name="Slide Number Placeholder 3">
            <a:extLst>
              <a:ext uri="{FF2B5EF4-FFF2-40B4-BE49-F238E27FC236}">
                <a16:creationId xmlns:a16="http://schemas.microsoft.com/office/drawing/2014/main" id="{44907329-6031-0745-A24A-36C44CB60F03}"/>
              </a:ext>
            </a:extLst>
          </p:cNvPr>
          <p:cNvSpPr>
            <a:spLocks noGrp="1"/>
          </p:cNvSpPr>
          <p:nvPr>
            <p:ph type="sldNum" sz="quarter" idx="5"/>
          </p:nvPr>
        </p:nvSpPr>
        <p:spPr/>
        <p:txBody>
          <a:bodyPr/>
          <a:lstStyle/>
          <a:p>
            <a:pPr>
              <a:defRPr/>
            </a:pPr>
            <a:fld id="{5E2A272E-771E-436F-BD15-6524A1D08BE0}" type="slidenum">
              <a:rPr lang="en-US" smtClean="0"/>
              <a:pPr>
                <a:defRPr/>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233851FF-5B26-423A-5C71-1ACEBBA0E8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E16DEBB9-7C3D-0260-2AD3-674E8C988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CA3B689-2508-ED59-4D2A-EDB9863C61B1}"/>
              </a:ext>
            </a:extLst>
          </p:cNvPr>
          <p:cNvSpPr>
            <a:spLocks noGrp="1"/>
          </p:cNvSpPr>
          <p:nvPr>
            <p:ph type="sldNum" sz="quarter" idx="5"/>
          </p:nvPr>
        </p:nvSpPr>
        <p:spPr/>
        <p:txBody>
          <a:bodyPr/>
          <a:lstStyle/>
          <a:p>
            <a:pPr>
              <a:defRPr/>
            </a:pPr>
            <a:fld id="{59A7BC15-5B64-4806-88EC-C5245955D826}" type="slidenum">
              <a:rPr lang="en-US" altLang="en-US" smtClean="0"/>
              <a:pPr>
                <a:defRPr/>
              </a:pPr>
              <a:t>100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7190535-7B98-64F2-E416-BBED77143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D4D1121-CB82-31E1-C275-250CCA92F14F}"/>
              </a:ext>
            </a:extLst>
          </p:cNvPr>
          <p:cNvSpPr>
            <a:spLocks noGrp="1"/>
          </p:cNvSpPr>
          <p:nvPr>
            <p:ph type="body" idx="1"/>
          </p:nvPr>
        </p:nvSpPr>
        <p:spPr>
          <a:xfrm>
            <a:off x="701675" y="4295775"/>
            <a:ext cx="5619750" cy="4860925"/>
          </a:xfrm>
          <a:ln/>
        </p:spPr>
        <p:txBody>
          <a:bodyPr/>
          <a:lstStyle/>
          <a:p>
            <a:pPr marL="175308" indent="-175308">
              <a:lnSpc>
                <a:spcPct val="90000"/>
              </a:lnSpc>
              <a:buFont typeface="Wingdings" panose="05000000000000000000" pitchFamily="2" charset="2"/>
              <a:buChar char="§"/>
              <a:defRPr/>
            </a:pPr>
            <a:r>
              <a:rPr lang="en-US" sz="1050" b="1" u="sng" dirty="0"/>
              <a:t>Executive Order 13166  </a:t>
            </a:r>
            <a:r>
              <a:rPr lang="en-US" sz="1050" dirty="0"/>
              <a:t>-On August 11, 2000, President Clinton signed Executive Order 13166, "</a:t>
            </a:r>
            <a:r>
              <a:rPr lang="en-US" sz="1050" u="sng" dirty="0"/>
              <a:t>Improving Access to Services for Persons with Limited English Proficiency</a:t>
            </a:r>
            <a:r>
              <a:rPr lang="en-US" sz="1050" dirty="0"/>
              <a:t>."  The Executive Order </a:t>
            </a:r>
            <a:r>
              <a:rPr lang="en-US" sz="1050" b="1" dirty="0"/>
              <a:t>requires Federal agencies to examine the services they provide, identify any need for services to those who are LEP, and develop and implement a system to provide those services so LEP persons can have meaningful access to them. The Executive Order also requires that the Federal agencies work to ensure that recipients of Federal financial assistance provide meaningful access to their LEP applicants and beneficiaries.”</a:t>
            </a:r>
          </a:p>
          <a:p>
            <a:pPr marL="175308" indent="-175308">
              <a:lnSpc>
                <a:spcPct val="90000"/>
              </a:lnSpc>
              <a:buFont typeface="Wingdings" panose="05000000000000000000" pitchFamily="2" charset="2"/>
              <a:buChar char="§"/>
              <a:defRPr/>
            </a:pPr>
            <a:endParaRPr lang="en-US" sz="1050" dirty="0"/>
          </a:p>
          <a:p>
            <a:pPr marL="175308" indent="-175308">
              <a:lnSpc>
                <a:spcPct val="90000"/>
              </a:lnSpc>
              <a:buFont typeface="Wingdings" panose="05000000000000000000" pitchFamily="2" charset="2"/>
              <a:buChar char="§"/>
              <a:defRPr/>
            </a:pPr>
            <a:r>
              <a:rPr lang="en-US" sz="1050" dirty="0"/>
              <a:t>The E.O. also requires agencies to develop LEP Plans and guidance for recipients.  </a:t>
            </a:r>
            <a:r>
              <a:rPr lang="en-US" sz="1050" u="sng" dirty="0"/>
              <a:t>On November 28, 2014, </a:t>
            </a:r>
            <a:r>
              <a:rPr lang="en-US" sz="1050" dirty="0"/>
              <a:t>the USDA published its guidance for recipients. “</a:t>
            </a:r>
            <a:r>
              <a:rPr lang="en-US" sz="1050" b="1" dirty="0"/>
              <a:t>The purpose of this guidance is to clarify the responsibilities of recipients and subrecipients (recipients) who receive financial assistance from USDA and to assist them in fulfilling their responsibilities to LEP persons under Title VI of the Civil Rights Act of 1964, and its the implementing regulations</a:t>
            </a:r>
            <a:r>
              <a:rPr lang="en-US" sz="1050" dirty="0"/>
              <a:t>.</a:t>
            </a:r>
          </a:p>
          <a:p>
            <a:pPr marL="175308" indent="-175308">
              <a:lnSpc>
                <a:spcPct val="90000"/>
              </a:lnSpc>
              <a:buFont typeface="Wingdings" panose="05000000000000000000" pitchFamily="2" charset="2"/>
              <a:buChar char="§"/>
              <a:defRPr/>
            </a:pPr>
            <a:endParaRPr lang="en-US" sz="1050" dirty="0"/>
          </a:p>
          <a:p>
            <a:pPr marL="175308" indent="-175308">
              <a:lnSpc>
                <a:spcPct val="90000"/>
              </a:lnSpc>
              <a:buFont typeface="Wingdings" panose="05000000000000000000" pitchFamily="2" charset="2"/>
              <a:buChar char="§"/>
              <a:defRPr/>
            </a:pPr>
            <a:r>
              <a:rPr lang="en-US" sz="1050" b="1" u="sng" dirty="0"/>
              <a:t>The USDA’s recipient guidance </a:t>
            </a:r>
            <a:r>
              <a:rPr lang="en-US" sz="1050" dirty="0"/>
              <a:t>is the “USDA Guidance to Federal Financial Assistance Recipients Regarding the Title VI Prohibition Against National Origin Discrimination Affecting Persons With Limited English Proficiency” (79 Fed. Reg. No, 229, Friday, [p. 70771 – 70784] USDA LEP Policy Guidance.</a:t>
            </a:r>
            <a:endParaRPr lang="en-US" sz="1050" b="1" dirty="0"/>
          </a:p>
          <a:p>
            <a:pPr>
              <a:lnSpc>
                <a:spcPct val="90000"/>
              </a:lnSpc>
              <a:defRPr/>
            </a:pPr>
            <a:endParaRPr lang="en-US" sz="1050" dirty="0"/>
          </a:p>
          <a:p>
            <a:pPr marL="175308" indent="-175308">
              <a:lnSpc>
                <a:spcPct val="90000"/>
              </a:lnSpc>
              <a:buFont typeface="Wingdings" panose="05000000000000000000" pitchFamily="2" charset="2"/>
              <a:buChar char="§"/>
              <a:defRPr/>
            </a:pPr>
            <a:r>
              <a:rPr lang="en-US" sz="1050" b="1" u="sng" dirty="0"/>
              <a:t>SP 37-2016</a:t>
            </a:r>
            <a:r>
              <a:rPr lang="en-US" sz="1050" dirty="0"/>
              <a:t>:</a:t>
            </a:r>
            <a:r>
              <a:rPr lang="en-US" sz="1050" b="1" dirty="0"/>
              <a:t>The purpose of this memorandum is to remind local educational agencies (LEAs) and schools that they are required to take reasonable steps to ensure meaningful access to school meals for eligible students from households comprised of LEP individuals</a:t>
            </a:r>
            <a:r>
              <a:rPr lang="en-US" sz="1050" dirty="0"/>
              <a:t>. This memorandum summarizes existing U.S. Department of Agriculture (USDA) and Food and Nutrition Service (FNS) guidance intended to assist program participants in providing meaningful access for LEP persons. </a:t>
            </a:r>
          </a:p>
          <a:p>
            <a:pPr>
              <a:lnSpc>
                <a:spcPct val="90000"/>
              </a:lnSpc>
              <a:defRPr/>
            </a:pPr>
            <a:endParaRPr lang="en-US" dirty="0">
              <a:solidFill>
                <a:schemeClr val="accent2"/>
              </a:solidFill>
            </a:endParaRPr>
          </a:p>
        </p:txBody>
      </p:sp>
      <p:sp>
        <p:nvSpPr>
          <p:cNvPr id="80900" name="Slide Number Placeholder 3">
            <a:extLst>
              <a:ext uri="{FF2B5EF4-FFF2-40B4-BE49-F238E27FC236}">
                <a16:creationId xmlns:a16="http://schemas.microsoft.com/office/drawing/2014/main" id="{8EF1F110-1749-AA6E-A31A-9AD5B3AF74A9}"/>
              </a:ext>
            </a:extLst>
          </p:cNvPr>
          <p:cNvSpPr>
            <a:spLocks noGrp="1"/>
          </p:cNvSpPr>
          <p:nvPr>
            <p:ph type="sldNum" sz="quarter" idx="5"/>
          </p:nvPr>
        </p:nvSpPr>
        <p:spPr/>
        <p:txBody>
          <a:bodyPr/>
          <a:lstStyle/>
          <a:p>
            <a:pPr>
              <a:defRPr/>
            </a:pPr>
            <a:fld id="{B293162F-EF79-45FE-B81E-9002B5A0CC4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BA49FA0-1428-6EEE-7C06-9E26CE848C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BEA08C9-BA85-9D7F-1FEB-847A83C04171}"/>
              </a:ext>
            </a:extLst>
          </p:cNvPr>
          <p:cNvSpPr>
            <a:spLocks noGrp="1"/>
          </p:cNvSpPr>
          <p:nvPr>
            <p:ph type="body" idx="1"/>
          </p:nvPr>
        </p:nvSpPr>
        <p:spPr>
          <a:xfrm>
            <a:off x="701675" y="4295775"/>
            <a:ext cx="5619750" cy="4860925"/>
          </a:xfrm>
          <a:ln/>
        </p:spPr>
        <p:txBody>
          <a:bodyPr/>
          <a:lstStyle/>
          <a:p>
            <a:pPr>
              <a:lnSpc>
                <a:spcPct val="90000"/>
              </a:lnSpc>
              <a:defRPr/>
            </a:pPr>
            <a:endParaRPr lang="en-US" sz="1050" dirty="0"/>
          </a:p>
          <a:p>
            <a:pPr>
              <a:lnSpc>
                <a:spcPct val="90000"/>
              </a:lnSpc>
              <a:defRPr/>
            </a:pPr>
            <a:r>
              <a:rPr lang="en-US" dirty="0">
                <a:solidFill>
                  <a:srgbClr val="422C16"/>
                </a:solidFill>
              </a:rPr>
              <a:t>These FNS policy memoranda and guidance inform staff about their obligation to make reasonable modifications in the school meal programs when necessary to avoid discrimination on the basis of disability.  FNS CRD offers a separate training annually for the guidance listed in this slide.</a:t>
            </a:r>
          </a:p>
        </p:txBody>
      </p:sp>
      <p:sp>
        <p:nvSpPr>
          <p:cNvPr id="80900" name="Slide Number Placeholder 3">
            <a:extLst>
              <a:ext uri="{FF2B5EF4-FFF2-40B4-BE49-F238E27FC236}">
                <a16:creationId xmlns:a16="http://schemas.microsoft.com/office/drawing/2014/main" id="{AE1AE446-C736-4544-86C0-0483BE2BDE09}"/>
              </a:ext>
            </a:extLst>
          </p:cNvPr>
          <p:cNvSpPr>
            <a:spLocks noGrp="1"/>
          </p:cNvSpPr>
          <p:nvPr>
            <p:ph type="sldNum" sz="quarter" idx="5"/>
          </p:nvPr>
        </p:nvSpPr>
        <p:spPr/>
        <p:txBody>
          <a:bodyPr/>
          <a:lstStyle/>
          <a:p>
            <a:pPr>
              <a:defRPr/>
            </a:pPr>
            <a:fld id="{C684ED64-4BA2-4FEB-957F-247BD970527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9B291D7-128F-493C-8271-1BEB986C08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F4E15A0-65EB-4B60-D47E-D766B55650B6}"/>
              </a:ext>
            </a:extLst>
          </p:cNvPr>
          <p:cNvSpPr>
            <a:spLocks noGrp="1" noChangeArrowheads="1"/>
          </p:cNvSpPr>
          <p:nvPr>
            <p:ph type="body" idx="1"/>
          </p:nvPr>
        </p:nvSpPr>
        <p:spPr bwMode="auto">
          <a:xfrm>
            <a:off x="701675" y="4421188"/>
            <a:ext cx="5619750" cy="4735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b="1" u="sng"/>
              <a:t>USDA Departmental Regulation 4330-002 </a:t>
            </a:r>
            <a:r>
              <a:rPr lang="en-US" altLang="en-US"/>
              <a:t>– </a:t>
            </a:r>
            <a:r>
              <a:rPr lang="en-US" altLang="en-US" b="1"/>
              <a:t>(This regulation prohibits discrimination in programs and activities receiving Federal financial assistance.  It gives FNS the authority to conduct compliance reviews of State agencies to evaluate recipient’s compliance with their civil rights responsibilities and through training to ensure that recipients are apprised of their civil rights compliance and enforcement responsibilities.) </a:t>
            </a:r>
          </a:p>
          <a:p>
            <a:pPr marL="171450" indent="-171450">
              <a:buFontTx/>
              <a:buChar char="•"/>
            </a:pPr>
            <a:endParaRPr lang="en-US" altLang="en-US"/>
          </a:p>
          <a:p>
            <a:pPr marL="171450" indent="-171450">
              <a:buFontTx/>
              <a:buChar char="•"/>
            </a:pPr>
            <a:r>
              <a:rPr lang="en-US" altLang="en-US" b="1">
                <a:hlinkClick r:id="rId3"/>
              </a:rPr>
              <a:t>DR4300-003</a:t>
            </a:r>
            <a:r>
              <a:rPr lang="en-US" altLang="en-US" b="1"/>
              <a:t> </a:t>
            </a:r>
            <a:r>
              <a:rPr lang="en-US" altLang="en-US"/>
              <a:t>[PDF] (10/17/2019) Equal Opportunity Public Notification Policy  This Departmental Regulation (DR) </a:t>
            </a:r>
            <a:r>
              <a:rPr lang="en-US" altLang="en-US" b="1"/>
              <a:t>establishes the United States Department of Agriculture’s (USDA) policy for ensuring positive and continuing notification of its equal opportunity policy to the public and USDA employees</a:t>
            </a:r>
          </a:p>
          <a:p>
            <a:pPr marL="171450" indent="-171450">
              <a:buFontTx/>
              <a:buChar char="•"/>
            </a:pPr>
            <a:endParaRPr lang="en-US" altLang="en-US"/>
          </a:p>
          <a:p>
            <a:pPr marL="171450" indent="-171450">
              <a:buFontTx/>
              <a:buChar char="•"/>
            </a:pPr>
            <a:r>
              <a:rPr lang="en-US" altLang="en-US" b="1" u="sng"/>
              <a:t>FNS Instruction 113-1 </a:t>
            </a:r>
            <a:r>
              <a:rPr lang="en-US" altLang="en-US" b="1"/>
              <a:t>(FNS’s guidance on how our programs shall comply with Civil Rights requirements)</a:t>
            </a:r>
          </a:p>
          <a:p>
            <a:pPr marL="171450" indent="-171450">
              <a:buFontTx/>
              <a:buChar char="•"/>
            </a:pPr>
            <a:endParaRPr lang="en-US" altLang="en-US"/>
          </a:p>
        </p:txBody>
      </p:sp>
      <p:sp>
        <p:nvSpPr>
          <p:cNvPr id="80900" name="Slide Number Placeholder 3">
            <a:extLst>
              <a:ext uri="{FF2B5EF4-FFF2-40B4-BE49-F238E27FC236}">
                <a16:creationId xmlns:a16="http://schemas.microsoft.com/office/drawing/2014/main" id="{8286D238-4036-6BD3-078E-968F786E346E}"/>
              </a:ext>
            </a:extLst>
          </p:cNvPr>
          <p:cNvSpPr>
            <a:spLocks noGrp="1"/>
          </p:cNvSpPr>
          <p:nvPr>
            <p:ph type="sldNum" sz="quarter" idx="5"/>
          </p:nvPr>
        </p:nvSpPr>
        <p:spPr/>
        <p:txBody>
          <a:bodyPr/>
          <a:lstStyle/>
          <a:p>
            <a:pPr>
              <a:defRPr/>
            </a:pPr>
            <a:fld id="{FBBAABC1-07C7-47BB-BE4E-066CAF12CE9E}"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BD6B7F2-3CFE-1730-AB3F-00FEABF56E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57D68FA-FB5B-B940-D6FB-640E9C390B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FFCC49B9-E729-54C1-FD20-9ECD529CA9B3}"/>
              </a:ext>
            </a:extLst>
          </p:cNvPr>
          <p:cNvSpPr>
            <a:spLocks noGrp="1"/>
          </p:cNvSpPr>
          <p:nvPr>
            <p:ph type="sldNum" sz="quarter" idx="5"/>
          </p:nvPr>
        </p:nvSpPr>
        <p:spPr/>
        <p:txBody>
          <a:bodyPr/>
          <a:lstStyle/>
          <a:p>
            <a:pPr>
              <a:defRPr/>
            </a:pPr>
            <a:fld id="{AB6EFBA7-EF78-4F47-85E3-5A508B01B02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C0DCBDC-1CFB-3897-F13E-624F0A4536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B0A358F-4D03-E911-2F97-E0AB5E966F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02CDAD24-2916-AD88-1C0C-21C0234DB8E9}"/>
              </a:ext>
            </a:extLst>
          </p:cNvPr>
          <p:cNvSpPr>
            <a:spLocks noGrp="1"/>
          </p:cNvSpPr>
          <p:nvPr>
            <p:ph type="sldNum" sz="quarter" idx="5"/>
          </p:nvPr>
        </p:nvSpPr>
        <p:spPr/>
        <p:txBody>
          <a:bodyPr/>
          <a:lstStyle/>
          <a:p>
            <a:pPr>
              <a:defRPr/>
            </a:pPr>
            <a:fld id="{B010CF47-2F1F-45C9-9589-A43DEEDFDEC6}"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AF40327-A32C-D7E1-82E2-70A5CF1CF8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FBDEBF0-D5F6-BB81-B936-C7E867D894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F5C2CD86-8853-B094-B430-8CC584C2A71B}"/>
              </a:ext>
            </a:extLst>
          </p:cNvPr>
          <p:cNvSpPr>
            <a:spLocks noGrp="1"/>
          </p:cNvSpPr>
          <p:nvPr>
            <p:ph type="sldNum" sz="quarter" idx="5"/>
          </p:nvPr>
        </p:nvSpPr>
        <p:spPr/>
        <p:txBody>
          <a:bodyPr/>
          <a:lstStyle/>
          <a:p>
            <a:pPr>
              <a:defRPr/>
            </a:pPr>
            <a:fld id="{2CCD217F-6937-4BB0-8B5A-0EC911BE476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BC1B668-97B7-BB10-53FC-10586BED8B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34DC4E4-07B0-7DE6-98A2-F0B678C6EC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A2E7207-831D-FB2E-3EEC-7C19432B9416}"/>
              </a:ext>
            </a:extLst>
          </p:cNvPr>
          <p:cNvSpPr>
            <a:spLocks noGrp="1"/>
          </p:cNvSpPr>
          <p:nvPr>
            <p:ph type="sldNum" sz="quarter" idx="5"/>
          </p:nvPr>
        </p:nvSpPr>
        <p:spPr/>
        <p:txBody>
          <a:bodyPr/>
          <a:lstStyle/>
          <a:p>
            <a:pPr>
              <a:defRPr/>
            </a:pPr>
            <a:fld id="{F81CF5D1-968E-47D5-BAF0-321EC51DA54E}" type="slidenum">
              <a:rPr lang="en-US" altLang="en-US" smtClean="0"/>
              <a:pPr>
                <a:defRPr/>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6EC5ED0-5C75-3DEF-68D8-2509A9BFE3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96D65E1-9975-243D-C055-A5BB691F3C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97A2B66-4194-77FF-7ADA-1447318F5B1C}"/>
              </a:ext>
            </a:extLst>
          </p:cNvPr>
          <p:cNvSpPr>
            <a:spLocks noGrp="1"/>
          </p:cNvSpPr>
          <p:nvPr>
            <p:ph type="sldNum" sz="quarter" idx="5"/>
          </p:nvPr>
        </p:nvSpPr>
        <p:spPr/>
        <p:txBody>
          <a:bodyPr/>
          <a:lstStyle/>
          <a:p>
            <a:pPr>
              <a:defRPr/>
            </a:pPr>
            <a:fld id="{31C4FFF7-364F-4FE6-996B-36DDE355D13C}" type="slidenum">
              <a:rPr lang="en-US" altLang="en-US" smtClean="0"/>
              <a:pPr>
                <a:defRPr/>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644E6BD-52AB-587B-9549-8A829FE170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09C3EDF-87A8-B251-F797-957340E3938B}"/>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FNS prefers that contracts and agreements contain assurance language from the current Form FNS-74.</a:t>
            </a:r>
          </a:p>
        </p:txBody>
      </p:sp>
      <p:sp>
        <p:nvSpPr>
          <p:cNvPr id="4" name="Slide Number Placeholder 3">
            <a:extLst>
              <a:ext uri="{FF2B5EF4-FFF2-40B4-BE49-F238E27FC236}">
                <a16:creationId xmlns:a16="http://schemas.microsoft.com/office/drawing/2014/main" id="{4CFB4222-0399-045F-2296-819A5AA723D0}"/>
              </a:ext>
            </a:extLst>
          </p:cNvPr>
          <p:cNvSpPr>
            <a:spLocks noGrp="1"/>
          </p:cNvSpPr>
          <p:nvPr>
            <p:ph type="sldNum" sz="quarter" idx="5"/>
          </p:nvPr>
        </p:nvSpPr>
        <p:spPr/>
        <p:txBody>
          <a:bodyPr/>
          <a:lstStyle/>
          <a:p>
            <a:pPr>
              <a:defRPr/>
            </a:pPr>
            <a:fld id="{F7AAA958-A4E7-4700-8025-1156D0D8618B}" type="slidenum">
              <a:rPr lang="en-US" altLang="en-US" smtClean="0"/>
              <a:pPr>
                <a:defRPr/>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FFFE31B-FBF8-19C8-6FA9-B13716E557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7BFF8A8-E730-4757-B4BB-3DDBD67E33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116F0DA-91D6-22E0-8DCE-7E98B14677DE}"/>
              </a:ext>
            </a:extLst>
          </p:cNvPr>
          <p:cNvSpPr>
            <a:spLocks noGrp="1"/>
          </p:cNvSpPr>
          <p:nvPr>
            <p:ph type="sldNum" sz="quarter" idx="5"/>
          </p:nvPr>
        </p:nvSpPr>
        <p:spPr/>
        <p:txBody>
          <a:bodyPr/>
          <a:lstStyle/>
          <a:p>
            <a:pPr>
              <a:defRPr/>
            </a:pPr>
            <a:fld id="{6FCDF651-34E5-4556-8982-02B51C94DF7E}" type="slidenum">
              <a:rPr lang="en-US" altLang="en-US" smtClean="0"/>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5AF1566-CC6D-9DBF-C5F3-71DE6D17D9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B7374FE-A9C9-4BAF-55F6-7B1E8AE2E3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2D11612-E1E9-3C14-C494-062800996B87}"/>
              </a:ext>
            </a:extLst>
          </p:cNvPr>
          <p:cNvSpPr>
            <a:spLocks noGrp="1"/>
          </p:cNvSpPr>
          <p:nvPr>
            <p:ph type="sldNum" sz="quarter" idx="5"/>
          </p:nvPr>
        </p:nvSpPr>
        <p:spPr/>
        <p:txBody>
          <a:bodyPr/>
          <a:lstStyle/>
          <a:p>
            <a:pPr>
              <a:defRPr/>
            </a:pPr>
            <a:fld id="{366EEF5B-1031-4E23-BE85-56A8A1478E2E}" type="slidenum">
              <a:rPr lang="en-US" altLang="en-US" smtClean="0"/>
              <a:pPr>
                <a:defRPr/>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3EE8D98-E403-0918-90EC-F3510275C9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14E7F72-DA22-3A60-3D6A-B19CAE581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6BD3254-39F4-2310-98C0-506727D28138}"/>
              </a:ext>
            </a:extLst>
          </p:cNvPr>
          <p:cNvSpPr>
            <a:spLocks noGrp="1"/>
          </p:cNvSpPr>
          <p:nvPr>
            <p:ph type="sldNum" sz="quarter" idx="5"/>
          </p:nvPr>
        </p:nvSpPr>
        <p:spPr/>
        <p:txBody>
          <a:bodyPr/>
          <a:lstStyle/>
          <a:p>
            <a:pPr>
              <a:defRPr/>
            </a:pPr>
            <a:fld id="{D164D585-220C-4F9D-8D3C-D6BC10D844C8}" type="slidenum">
              <a:rPr lang="en-US" altLang="en-US" smtClean="0"/>
              <a:pPr>
                <a:defRPr/>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DE92313-1646-0A02-4B32-6AF8987959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2BB790C-8A52-82B1-3675-A5700B4DD5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993AC5D-17BC-788A-4D22-DDC4136E9DF2}"/>
              </a:ext>
            </a:extLst>
          </p:cNvPr>
          <p:cNvSpPr>
            <a:spLocks noGrp="1"/>
          </p:cNvSpPr>
          <p:nvPr>
            <p:ph type="sldNum" sz="quarter" idx="5"/>
          </p:nvPr>
        </p:nvSpPr>
        <p:spPr/>
        <p:txBody>
          <a:bodyPr/>
          <a:lstStyle/>
          <a:p>
            <a:pPr>
              <a:defRPr/>
            </a:pPr>
            <a:fld id="{CC0A4ECE-7C61-4B16-9486-0F219511B227}" type="slidenum">
              <a:rPr lang="en-US" altLang="en-US" smtClean="0"/>
              <a:pPr>
                <a:defRPr/>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5770FE8-02FC-8424-E7D2-2E84EAB93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66A0F82A-2147-87F8-C6B2-39321EC5FD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CB201C8-871E-ECD2-DDC7-2694BB5B840B}"/>
              </a:ext>
            </a:extLst>
          </p:cNvPr>
          <p:cNvSpPr>
            <a:spLocks noGrp="1"/>
          </p:cNvSpPr>
          <p:nvPr>
            <p:ph type="sldNum" sz="quarter" idx="5"/>
          </p:nvPr>
        </p:nvSpPr>
        <p:spPr/>
        <p:txBody>
          <a:bodyPr/>
          <a:lstStyle/>
          <a:p>
            <a:pPr>
              <a:defRPr/>
            </a:pPr>
            <a:fld id="{B2A1B7FC-B5FC-4398-957D-EC02FB98D0EC}" type="slidenum">
              <a:rPr lang="en-US" altLang="en-US" smtClean="0"/>
              <a:pPr>
                <a:defRPr/>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A621810-A6E7-4497-F6A7-9C6B7E1F58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B513A1C-E146-2822-81AD-F2E636338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F2DAB33-67F5-60E9-2BAF-BA717DE7C5E3}"/>
              </a:ext>
            </a:extLst>
          </p:cNvPr>
          <p:cNvSpPr>
            <a:spLocks noGrp="1"/>
          </p:cNvSpPr>
          <p:nvPr>
            <p:ph type="sldNum" sz="quarter" idx="5"/>
          </p:nvPr>
        </p:nvSpPr>
        <p:spPr/>
        <p:txBody>
          <a:bodyPr/>
          <a:lstStyle/>
          <a:p>
            <a:pPr>
              <a:defRPr/>
            </a:pPr>
            <a:fld id="{16F580A6-9AFB-4F1A-B602-8C14412A9A8D}" type="slidenum">
              <a:rPr lang="en-US" altLang="en-US" smtClean="0"/>
              <a:pPr>
                <a:defRPr/>
              </a:pPr>
              <a:t>24</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3DE6E15-F4C6-6A77-5938-E8A8DBBDD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459E4A1-1C55-5CCB-D456-D4AFD3148DB7}"/>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dirty="0"/>
          </a:p>
          <a:p>
            <a:pPr>
              <a:defRPr/>
            </a:pPr>
            <a:r>
              <a:rPr lang="en-US" dirty="0"/>
              <a:t> </a:t>
            </a:r>
            <a:r>
              <a:rPr lang="en-US" b="1" dirty="0"/>
              <a:t>Nondiscrimination Statement </a:t>
            </a:r>
            <a:r>
              <a:rPr lang="en-US" dirty="0"/>
              <a:t>All documents, pamphlets, websites, etc. should be updated with the 2022 NDS as follows: </a:t>
            </a:r>
          </a:p>
          <a:p>
            <a:pPr>
              <a:defRPr/>
            </a:pPr>
            <a:endParaRPr lang="en-US" dirty="0"/>
          </a:p>
          <a:p>
            <a:pPr>
              <a:defRPr/>
            </a:pPr>
            <a:r>
              <a:rPr lang="en-US" dirty="0"/>
              <a:t>1.Websites must be updated within 90 days of the date of this memorandum.</a:t>
            </a:r>
          </a:p>
          <a:p>
            <a:pPr>
              <a:defRPr/>
            </a:pPr>
            <a:endParaRPr lang="en-US" dirty="0"/>
          </a:p>
          <a:p>
            <a:pPr>
              <a:defRPr/>
            </a:pPr>
            <a:r>
              <a:rPr lang="en-US" dirty="0"/>
              <a:t>2.Documents, pamphlets, brochures, etc., using 2015 NDS language must be updated when current supply on hand is exhausted or by September 30, 2023.</a:t>
            </a:r>
          </a:p>
          <a:p>
            <a:pPr>
              <a:defRPr/>
            </a:pPr>
            <a:endParaRPr lang="en-US" dirty="0"/>
          </a:p>
          <a:p>
            <a:pPr>
              <a:defRPr/>
            </a:pPr>
            <a:r>
              <a:rPr lang="en-US" dirty="0"/>
              <a:t>3.All new printing must use the 2022 NDS.</a:t>
            </a:r>
          </a:p>
          <a:p>
            <a:pPr>
              <a:defRPr/>
            </a:pPr>
            <a:endParaRPr lang="en-US" altLang="en-US" dirty="0"/>
          </a:p>
        </p:txBody>
      </p:sp>
      <p:sp>
        <p:nvSpPr>
          <p:cNvPr id="4" name="Slide Number Placeholder 3">
            <a:extLst>
              <a:ext uri="{FF2B5EF4-FFF2-40B4-BE49-F238E27FC236}">
                <a16:creationId xmlns:a16="http://schemas.microsoft.com/office/drawing/2014/main" id="{0978FF5E-6F67-C92F-7EFB-B9A12F3C088A}"/>
              </a:ext>
            </a:extLst>
          </p:cNvPr>
          <p:cNvSpPr>
            <a:spLocks noGrp="1"/>
          </p:cNvSpPr>
          <p:nvPr>
            <p:ph type="sldNum" sz="quarter" idx="5"/>
          </p:nvPr>
        </p:nvSpPr>
        <p:spPr/>
        <p:txBody>
          <a:bodyPr/>
          <a:lstStyle/>
          <a:p>
            <a:pPr>
              <a:defRPr/>
            </a:pPr>
            <a:fld id="{C46E4F96-B8DC-4FE4-AE7D-ACEEA2C780EF}" type="slidenum">
              <a:rPr lang="en-US" altLang="en-US" smtClean="0"/>
              <a:pPr>
                <a:defRPr/>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60868AD-CDFC-EFA7-9CE4-3797D96C11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B6772AE-9B5B-7F95-AD64-E1E56A2ADBED}"/>
              </a:ext>
            </a:extLst>
          </p:cNvPr>
          <p:cNvSpPr>
            <a:spLocks noGrp="1" noChangeArrowheads="1"/>
          </p:cNvSpPr>
          <p:nvPr>
            <p:ph type="body" idx="1"/>
          </p:nvPr>
        </p:nvSpPr>
        <p:spPr bwMode="auto"/>
        <p:txBody>
          <a:bodyPr wrap="square" numCol="1" anchor="t" anchorCtr="0" compatLnSpc="1">
            <a:prstTxWarp prst="textNoShape">
              <a:avLst/>
            </a:prstTxWarp>
          </a:bodyPr>
          <a:lstStyle/>
          <a:p>
            <a:pPr marL="175308" indent="-175308">
              <a:buFont typeface="Wingdings" panose="05000000000000000000" pitchFamily="2" charset="2"/>
              <a:buChar char="§"/>
              <a:defRPr/>
            </a:pPr>
            <a:r>
              <a:rPr lang="en-US" dirty="0">
                <a:latin typeface="Arial" panose="020B0604020202020204" pitchFamily="34" charset="0"/>
                <a:cs typeface="Arial" panose="020B0604020202020204" pitchFamily="34" charset="0"/>
              </a:rPr>
              <a:t>The Nondiscrimination Statement cannot be modified and must be used in full on all “vital” documents (documents that are critical to program participation) such as: (1) applications, (2) complaint forms; (3) notices which impact benefits or accessibility such as free language access for Limited English Proficient clients and reasonable modifications for individuals with disabilities, OR disqualification, ineligibility and Fair Hearings).  </a:t>
            </a:r>
          </a:p>
          <a:p>
            <a:pPr marL="175308" indent="-175308">
              <a:buFont typeface="Wingdings" panose="05000000000000000000" pitchFamily="2" charset="2"/>
              <a:buChar char="§"/>
              <a:defRPr/>
            </a:pPr>
            <a:endParaRPr lang="en-US" dirty="0">
              <a:latin typeface="Arial" panose="020B0604020202020204" pitchFamily="34" charset="0"/>
              <a:cs typeface="Arial" panose="020B0604020202020204" pitchFamily="34" charset="0"/>
            </a:endParaRPr>
          </a:p>
          <a:p>
            <a:pPr marL="175308" indent="-175308">
              <a:buFont typeface="Wingdings" panose="05000000000000000000" pitchFamily="2" charset="2"/>
              <a:buChar char="§"/>
              <a:defRPr/>
            </a:pPr>
            <a:r>
              <a:rPr lang="en-US" dirty="0">
                <a:latin typeface="Arial" panose="020B0604020202020204" pitchFamily="34" charset="0"/>
                <a:cs typeface="Arial" panose="020B0604020202020204" pitchFamily="34" charset="0"/>
              </a:rPr>
              <a:t>For flyers and other program materials, use of the appropriate Nondiscrimination Statement depends on the information being conveyed.  For example, general informational material such as School Lunch calendars that list daily meal items to be served (e.g., apple, milk, pizza) would not need the NDS.  If a school lunch calendar is more descriptive and includes program information, the appropriate (full or short) statement should be used.  For calendars that are funded by FNS, but only contain recipes using USDA commodities, would not need the NDS.  </a:t>
            </a:r>
          </a:p>
          <a:p>
            <a:pPr marL="175308" indent="-175308">
              <a:buFont typeface="Wingdings" panose="05000000000000000000" pitchFamily="2" charset="2"/>
              <a:buChar char="§"/>
              <a:defRPr/>
            </a:pPr>
            <a:endParaRPr lang="en-US" dirty="0">
              <a:highlight>
                <a:srgbClr val="FFFF00"/>
              </a:highlight>
            </a:endParaRPr>
          </a:p>
          <a:p>
            <a:pPr>
              <a:defRPr/>
            </a:pPr>
            <a:endParaRPr lang="en-US" altLang="en-US" dirty="0"/>
          </a:p>
        </p:txBody>
      </p:sp>
      <p:sp>
        <p:nvSpPr>
          <p:cNvPr id="4" name="Slide Number Placeholder 3">
            <a:extLst>
              <a:ext uri="{FF2B5EF4-FFF2-40B4-BE49-F238E27FC236}">
                <a16:creationId xmlns:a16="http://schemas.microsoft.com/office/drawing/2014/main" id="{1DFA6DA8-AF0A-DBE8-2A66-1432A5C10D66}"/>
              </a:ext>
            </a:extLst>
          </p:cNvPr>
          <p:cNvSpPr>
            <a:spLocks noGrp="1"/>
          </p:cNvSpPr>
          <p:nvPr>
            <p:ph type="sldNum" sz="quarter" idx="5"/>
          </p:nvPr>
        </p:nvSpPr>
        <p:spPr/>
        <p:txBody>
          <a:bodyPr/>
          <a:lstStyle/>
          <a:p>
            <a:pPr>
              <a:defRPr/>
            </a:pPr>
            <a:fld id="{587EA879-011F-4BE7-9043-78C63A21FECC}" type="slidenum">
              <a:rPr lang="en-US" altLang="en-US" smtClean="0"/>
              <a:pPr>
                <a:defRPr/>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5265953-3438-2C45-6F89-9339DB04F5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40C8410-B258-F6EB-B9F7-CBEB38BDD0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962B0D2-E354-E534-70A7-B2DC48CA10A5}"/>
              </a:ext>
            </a:extLst>
          </p:cNvPr>
          <p:cNvSpPr>
            <a:spLocks noGrp="1"/>
          </p:cNvSpPr>
          <p:nvPr>
            <p:ph type="sldNum" sz="quarter" idx="5"/>
          </p:nvPr>
        </p:nvSpPr>
        <p:spPr/>
        <p:txBody>
          <a:bodyPr/>
          <a:lstStyle/>
          <a:p>
            <a:pPr>
              <a:defRPr/>
            </a:pPr>
            <a:fld id="{7E850102-5EC4-400B-978C-695FBA852B94}" type="slidenum">
              <a:rPr lang="en-US" altLang="en-US" smtClean="0"/>
              <a:pPr>
                <a:defRPr/>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8E07DF9-ED5A-7AC0-0CF7-0AD72BF16A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B96DBF9-0CF5-B929-ABE6-7EB68E2C2D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4553D39-1AAB-89A8-431D-7119056D3472}"/>
              </a:ext>
            </a:extLst>
          </p:cNvPr>
          <p:cNvSpPr>
            <a:spLocks noGrp="1"/>
          </p:cNvSpPr>
          <p:nvPr>
            <p:ph type="sldNum" sz="quarter" idx="5"/>
          </p:nvPr>
        </p:nvSpPr>
        <p:spPr/>
        <p:txBody>
          <a:bodyPr/>
          <a:lstStyle/>
          <a:p>
            <a:pPr>
              <a:defRPr/>
            </a:pPr>
            <a:fld id="{0E22DD93-BE8F-493C-98D6-A0DFE4AA134F}" type="slidenum">
              <a:rPr lang="en-US" altLang="en-US" smtClean="0"/>
              <a:pPr>
                <a:defRPr/>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2BAACEC-B71A-AA39-DDA6-7EFE9AC2A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A10BD53F-9D62-E0F5-E0D3-37D2A61AF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1ACA002-839C-ABC4-1F8B-64B5E0627714}"/>
              </a:ext>
            </a:extLst>
          </p:cNvPr>
          <p:cNvSpPr>
            <a:spLocks noGrp="1"/>
          </p:cNvSpPr>
          <p:nvPr>
            <p:ph type="sldNum" sz="quarter" idx="5"/>
          </p:nvPr>
        </p:nvSpPr>
        <p:spPr/>
        <p:txBody>
          <a:bodyPr/>
          <a:lstStyle/>
          <a:p>
            <a:pPr>
              <a:defRPr/>
            </a:pPr>
            <a:fld id="{C7535E98-7E90-4414-9B96-D9AE98EA4676}" type="slidenum">
              <a:rPr lang="en-US" altLang="en-US" smtClean="0"/>
              <a:pPr>
                <a:defRPr/>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BECCEF-A9D3-2A16-31DB-BDCFA0200C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BB6FA20-F168-B0BA-756F-518BC85C3D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ABED2A5-314D-453C-DD92-FDF492F43249}"/>
              </a:ext>
            </a:extLst>
          </p:cNvPr>
          <p:cNvSpPr>
            <a:spLocks noGrp="1"/>
          </p:cNvSpPr>
          <p:nvPr>
            <p:ph type="sldNum" sz="quarter" idx="5"/>
          </p:nvPr>
        </p:nvSpPr>
        <p:spPr/>
        <p:txBody>
          <a:bodyPr/>
          <a:lstStyle/>
          <a:p>
            <a:pPr>
              <a:defRPr/>
            </a:pPr>
            <a:fld id="{5EFB03D7-D1B9-4B90-9936-42E8B24B3CFD}" type="slidenum">
              <a:rPr lang="en-US" altLang="en-US" smtClean="0"/>
              <a:pPr>
                <a:defRPr/>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8A41062-CE56-06A9-2F4E-E771336304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235A7742-23D8-91B7-F44C-BE9683672BDD}"/>
              </a:ext>
            </a:extLst>
          </p:cNvPr>
          <p:cNvSpPr>
            <a:spLocks noGrp="1" noChangeArrowheads="1"/>
          </p:cNvSpPr>
          <p:nvPr>
            <p:ph type="body" idx="1"/>
          </p:nvPr>
        </p:nvSpPr>
        <p:spPr bwMode="auto"/>
        <p:txBody>
          <a:bodyPr wrap="square" numCol="1" anchor="t" anchorCtr="0" compatLnSpc="1">
            <a:prstTxWarp prst="textNoShape">
              <a:avLst/>
            </a:prstTxWarp>
          </a:bodyPr>
          <a:lstStyle/>
          <a:p>
            <a:pPr marL="285750" indent="-171450">
              <a:spcBef>
                <a:spcPct val="0"/>
              </a:spcBef>
            </a:pPr>
            <a:r>
              <a:rPr lang="en-US" altLang="en-US" sz="1000" b="1"/>
              <a:t>USDA NDS Short versions</a:t>
            </a:r>
          </a:p>
          <a:p>
            <a:pPr marL="608013" lvl="2">
              <a:spcBef>
                <a:spcPct val="0"/>
              </a:spcBef>
            </a:pPr>
            <a:endParaRPr lang="en-US" altLang="en-US" sz="1000" b="1">
              <a:cs typeface="Calibri" panose="020F0502020204030204" pitchFamily="34" charset="0"/>
            </a:endParaRPr>
          </a:p>
          <a:p>
            <a:pPr marL="608013" lvl="2">
              <a:spcBef>
                <a:spcPct val="0"/>
              </a:spcBef>
              <a:buClr>
                <a:srgbClr val="146542"/>
              </a:buClr>
              <a:buFont typeface="Wingdings" panose="05000000000000000000" pitchFamily="2" charset="2"/>
              <a:buChar char="Ø"/>
            </a:pPr>
            <a:r>
              <a:rPr lang="en-US" altLang="en-US" sz="1000">
                <a:latin typeface="Lucida Sans Unicode" panose="020B0602030504020204" pitchFamily="34" charset="0"/>
                <a:cs typeface="Lucida Sans Unicode" panose="020B0602030504020204" pitchFamily="34" charset="0"/>
              </a:rPr>
              <a:t>Can be </a:t>
            </a:r>
            <a:r>
              <a:rPr lang="en-US" altLang="en-US" sz="1000">
                <a:cs typeface="Lucida Sans Unicode" panose="020B0602030504020204" pitchFamily="34" charset="0"/>
              </a:rPr>
              <a:t>used</a:t>
            </a:r>
            <a:r>
              <a:rPr lang="en-US" altLang="en-US" sz="1000">
                <a:latin typeface="Lucida Sans Unicode" panose="020B0602030504020204" pitchFamily="34" charset="0"/>
                <a:cs typeface="Lucida Sans Unicode" panose="020B0602030504020204" pitchFamily="34" charset="0"/>
              </a:rPr>
              <a:t> in special circumstances only</a:t>
            </a:r>
          </a:p>
          <a:p>
            <a:pPr marL="608013" lvl="2">
              <a:spcBef>
                <a:spcPct val="0"/>
              </a:spcBef>
              <a:buClr>
                <a:srgbClr val="146542"/>
              </a:buClr>
              <a:buFont typeface="Wingdings" panose="05000000000000000000" pitchFamily="2" charset="2"/>
              <a:buChar char="Ø"/>
            </a:pPr>
            <a:endParaRPr lang="en-US" altLang="en-US" sz="1000">
              <a:latin typeface="Lucida Sans Unicode" panose="020B0602030504020204" pitchFamily="34" charset="0"/>
              <a:cs typeface="Lucida Sans Unicode" panose="020B0602030504020204" pitchFamily="34" charset="0"/>
            </a:endParaRPr>
          </a:p>
          <a:p>
            <a:pPr marL="608013" lvl="2">
              <a:spcBef>
                <a:spcPct val="0"/>
              </a:spcBef>
              <a:buClr>
                <a:srgbClr val="146542"/>
              </a:buClr>
              <a:buFont typeface="Wingdings" panose="05000000000000000000" pitchFamily="2" charset="2"/>
              <a:buChar char="Ø"/>
            </a:pPr>
            <a:r>
              <a:rPr lang="en-US" altLang="en-US" sz="1000">
                <a:latin typeface="Lucida Sans Unicode" panose="020B0602030504020204" pitchFamily="34" charset="0"/>
                <a:cs typeface="Lucida Sans Unicode" panose="020B0602030504020204" pitchFamily="34" charset="0"/>
              </a:rPr>
              <a:t>Should have a legitimate business reason for using the short statement on documents. </a:t>
            </a:r>
            <a:r>
              <a:rPr lang="en-US" altLang="en-US" sz="1000"/>
              <a:t>Not having enough room on a pamphlet or brochure is not a valid reason especially if the material informs the public, applicants or participants about the program, how to apply for benefits or if an adverse action will be taken.</a:t>
            </a:r>
          </a:p>
          <a:p>
            <a:pPr marL="608013" lvl="2">
              <a:spcBef>
                <a:spcPct val="0"/>
              </a:spcBef>
              <a:buClr>
                <a:srgbClr val="146542"/>
              </a:buClr>
              <a:buFont typeface="Wingdings" panose="05000000000000000000" pitchFamily="2" charset="2"/>
              <a:buChar char="Ø"/>
            </a:pPr>
            <a:endParaRPr lang="en-US" altLang="en-US" sz="1000">
              <a:latin typeface="Lucida Sans Unicode" panose="020B0602030504020204" pitchFamily="34" charset="0"/>
              <a:cs typeface="Lucida Sans Unicode" panose="020B0602030504020204" pitchFamily="34" charset="0"/>
            </a:endParaRPr>
          </a:p>
          <a:p>
            <a:pPr marL="608013" lvl="2">
              <a:spcBef>
                <a:spcPct val="0"/>
              </a:spcBef>
              <a:buClr>
                <a:srgbClr val="146542"/>
              </a:buClr>
            </a:pPr>
            <a:endParaRPr lang="en-US" altLang="en-US" sz="1000">
              <a:latin typeface="Lucida Sans Unicode" panose="020B0602030504020204" pitchFamily="34" charset="0"/>
              <a:cs typeface="Lucida Sans Unicode" panose="020B0602030504020204" pitchFamily="34" charset="0"/>
            </a:endParaRPr>
          </a:p>
          <a:p>
            <a:pPr marL="608013" lvl="2">
              <a:spcBef>
                <a:spcPct val="0"/>
              </a:spcBef>
              <a:buClr>
                <a:srgbClr val="146542"/>
              </a:buClr>
              <a:buFont typeface="Wingdings" panose="05000000000000000000" pitchFamily="2" charset="2"/>
              <a:buChar char="Ø"/>
            </a:pPr>
            <a:r>
              <a:rPr lang="en-US" altLang="en-US" sz="1000"/>
              <a:t>Not having enough room on a pamphlet or brochure is not a valid reason especially if the material informs the public, applicants or participants about the program, how to apply for benefits or if an adverse action will be taken.</a:t>
            </a:r>
            <a:endParaRPr lang="en-US" altLang="en-US" sz="1000">
              <a:latin typeface="Lucida Sans Unicode" panose="020B0602030504020204" pitchFamily="34" charset="0"/>
              <a:cs typeface="Lucida Sans Unicode" panose="020B0602030504020204" pitchFamily="34" charset="0"/>
            </a:endParaRPr>
          </a:p>
          <a:p>
            <a:pPr marL="608013" lvl="2">
              <a:spcBef>
                <a:spcPct val="0"/>
              </a:spcBef>
              <a:buClr>
                <a:srgbClr val="146542"/>
              </a:buClr>
              <a:buFont typeface="Wingdings" panose="05000000000000000000" pitchFamily="2" charset="2"/>
              <a:buChar char="Ø"/>
            </a:pPr>
            <a:endParaRPr lang="en-US" altLang="en-US" sz="1000">
              <a:latin typeface="Lucida Sans Unicode" panose="020B0602030504020204" pitchFamily="34" charset="0"/>
              <a:cs typeface="Lucida Sans Unicode" panose="020B0602030504020204" pitchFamily="34" charset="0"/>
            </a:endParaRPr>
          </a:p>
          <a:p>
            <a:pPr marL="608013" lvl="2">
              <a:spcBef>
                <a:spcPct val="0"/>
              </a:spcBef>
              <a:buClr>
                <a:srgbClr val="146542"/>
              </a:buClr>
              <a:buFont typeface="Wingdings" panose="05000000000000000000" pitchFamily="2" charset="2"/>
              <a:buChar char="Ø"/>
            </a:pPr>
            <a:r>
              <a:rPr lang="en-US" altLang="en-US" sz="1000">
                <a:latin typeface="Lucida Sans Unicode" panose="020B0602030504020204" pitchFamily="34" charset="0"/>
                <a:cs typeface="Lucida Sans Unicode" panose="020B0602030504020204" pitchFamily="34" charset="0"/>
              </a:rPr>
              <a:t>When doubt, contact a FNS Regional Civil Rights Officer for advice</a:t>
            </a:r>
          </a:p>
          <a:p>
            <a:pPr marL="285750" indent="-171450">
              <a:buFont typeface="Wingdings" panose="05000000000000000000" pitchFamily="2" charset="2"/>
              <a:buNone/>
            </a:pPr>
            <a:endParaRPr lang="en-US" altLang="en-US" sz="1000"/>
          </a:p>
          <a:p>
            <a:pPr marL="285750" indent="-171450"/>
            <a:endParaRPr lang="en-US" altLang="en-US"/>
          </a:p>
        </p:txBody>
      </p:sp>
      <p:sp>
        <p:nvSpPr>
          <p:cNvPr id="4" name="Slide Number Placeholder 3">
            <a:extLst>
              <a:ext uri="{FF2B5EF4-FFF2-40B4-BE49-F238E27FC236}">
                <a16:creationId xmlns:a16="http://schemas.microsoft.com/office/drawing/2014/main" id="{0FB11AE2-E3A2-7427-ED90-CE094A46FDDF}"/>
              </a:ext>
            </a:extLst>
          </p:cNvPr>
          <p:cNvSpPr>
            <a:spLocks noGrp="1"/>
          </p:cNvSpPr>
          <p:nvPr>
            <p:ph type="sldNum" sz="quarter" idx="5"/>
          </p:nvPr>
        </p:nvSpPr>
        <p:spPr/>
        <p:txBody>
          <a:bodyPr/>
          <a:lstStyle/>
          <a:p>
            <a:pPr>
              <a:defRPr/>
            </a:pPr>
            <a:fld id="{6A06A751-0922-4A5A-8E1E-E15D86405C2A}" type="slidenum">
              <a:rPr lang="en-US" altLang="en-US" smtClean="0"/>
              <a:pPr>
                <a:defRPr/>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017AA2B-9B93-52EB-E533-3F8077463E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22CD939-58FA-02CE-DAF5-8CF5B3F90E24}"/>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dirty="0"/>
          </a:p>
          <a:p>
            <a:pPr>
              <a:defRPr/>
            </a:pPr>
            <a:r>
              <a:rPr lang="en-US" dirty="0"/>
              <a:t>The 2019 AJFA posters currently posted must not be removed until replaced with the new 2022 poster.</a:t>
            </a:r>
          </a:p>
          <a:p>
            <a:pPr>
              <a:defRPr/>
            </a:pPr>
            <a:endParaRPr lang="en-US" dirty="0"/>
          </a:p>
          <a:p>
            <a:pPr>
              <a:defRPr/>
            </a:pPr>
            <a:r>
              <a:rPr lang="en-US" dirty="0"/>
              <a:t>The 2019 AJFA poster(s) language should be updated on websites, training presentations and any pending printing of brochures, pamphlets and materials and replaced with the appropriate 2022 version.</a:t>
            </a:r>
          </a:p>
          <a:p>
            <a:pPr>
              <a:defRPr/>
            </a:pPr>
            <a:endParaRPr lang="en-US" altLang="en-US" dirty="0"/>
          </a:p>
        </p:txBody>
      </p:sp>
      <p:sp>
        <p:nvSpPr>
          <p:cNvPr id="4" name="Slide Number Placeholder 3">
            <a:extLst>
              <a:ext uri="{FF2B5EF4-FFF2-40B4-BE49-F238E27FC236}">
                <a16:creationId xmlns:a16="http://schemas.microsoft.com/office/drawing/2014/main" id="{59173C14-0B6D-5A8F-58F8-19093D7CEC28}"/>
              </a:ext>
            </a:extLst>
          </p:cNvPr>
          <p:cNvSpPr>
            <a:spLocks noGrp="1"/>
          </p:cNvSpPr>
          <p:nvPr>
            <p:ph type="sldNum" sz="quarter" idx="5"/>
          </p:nvPr>
        </p:nvSpPr>
        <p:spPr/>
        <p:txBody>
          <a:bodyPr/>
          <a:lstStyle/>
          <a:p>
            <a:pPr>
              <a:defRPr/>
            </a:pPr>
            <a:fld id="{36E593FC-418C-4F23-9288-3B4D23272121}" type="slidenum">
              <a:rPr lang="en-US" altLang="en-US" smtClean="0"/>
              <a:pPr>
                <a:defRPr/>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79CE43F-3DC0-EE38-6EE5-702B3C9E25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3E43BD0-ABF5-218B-26BA-4D6BEE5727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46EB8F5-CA08-EDBB-A40A-9FB81D962681}"/>
              </a:ext>
            </a:extLst>
          </p:cNvPr>
          <p:cNvSpPr>
            <a:spLocks noGrp="1"/>
          </p:cNvSpPr>
          <p:nvPr>
            <p:ph type="sldNum" sz="quarter" idx="5"/>
          </p:nvPr>
        </p:nvSpPr>
        <p:spPr/>
        <p:txBody>
          <a:bodyPr/>
          <a:lstStyle/>
          <a:p>
            <a:pPr>
              <a:defRPr/>
            </a:pPr>
            <a:fld id="{C6225EDF-54BA-4E99-BBB3-9E64D621EEE9}" type="slidenum">
              <a:rPr lang="en-US" altLang="en-US" smtClean="0"/>
              <a:pPr>
                <a:defRPr/>
              </a:pPr>
              <a:t>32</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5C284CD-47CD-FC68-FB9F-534FDA267E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9785394-9C17-6FF8-F68E-8614CD69B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B6D5DD2-3810-D0D5-4D57-B276D8C43746}"/>
              </a:ext>
            </a:extLst>
          </p:cNvPr>
          <p:cNvSpPr>
            <a:spLocks noGrp="1"/>
          </p:cNvSpPr>
          <p:nvPr>
            <p:ph type="sldNum" sz="quarter" idx="5"/>
          </p:nvPr>
        </p:nvSpPr>
        <p:spPr/>
        <p:txBody>
          <a:bodyPr/>
          <a:lstStyle/>
          <a:p>
            <a:pPr>
              <a:defRPr/>
            </a:pPr>
            <a:fld id="{6B4C5875-C96B-4F48-8AC9-DC52AEB07ED9}" type="slidenum">
              <a:rPr lang="en-US" altLang="en-US" smtClean="0"/>
              <a:pPr>
                <a:defRPr/>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60ABEF1-B0BB-C40E-FC6A-1480F18F6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0EF5ECE-E71C-CBF6-EA1D-134CEBB613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5C95AA0-AFD3-63AF-CCB0-F8552CA9EE4E}"/>
              </a:ext>
            </a:extLst>
          </p:cNvPr>
          <p:cNvSpPr>
            <a:spLocks noGrp="1"/>
          </p:cNvSpPr>
          <p:nvPr>
            <p:ph type="sldNum" sz="quarter" idx="5"/>
          </p:nvPr>
        </p:nvSpPr>
        <p:spPr/>
        <p:txBody>
          <a:bodyPr/>
          <a:lstStyle/>
          <a:p>
            <a:pPr>
              <a:defRPr/>
            </a:pPr>
            <a:fld id="{292D8A4C-760D-4922-905A-EC0EA96BC556}" type="slidenum">
              <a:rPr lang="en-US" altLang="en-US" smtClean="0"/>
              <a:pPr>
                <a:defRPr/>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F44A162-65CB-36E5-9C1A-9D62E788B6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E4F8AEEB-27D4-2A38-528D-209D972F542B}"/>
              </a:ext>
            </a:extLst>
          </p:cNvPr>
          <p:cNvSpPr>
            <a:spLocks noGrp="1" noChangeArrowheads="1"/>
          </p:cNvSpPr>
          <p:nvPr>
            <p:ph type="body" idx="1"/>
          </p:nvPr>
        </p:nvSpPr>
        <p:spPr bwMode="auto"/>
        <p:txBody>
          <a:bodyPr wrap="square" numCol="1" anchor="t" anchorCtr="0" compatLnSpc="1">
            <a:prstTxWarp prst="textNoShape">
              <a:avLst/>
            </a:prstTxWarp>
          </a:bodyPr>
          <a:lstStyle/>
          <a:p>
            <a:pPr defTabSz="896314">
              <a:defRPr/>
            </a:pPr>
            <a:r>
              <a:rPr lang="en-US" dirty="0"/>
              <a:t>Any person or representative alleging discrimination based on a prohibited basis has the right to file a complaint within 180 days of the alleged discriminatory action.</a:t>
            </a:r>
          </a:p>
          <a:p>
            <a:pPr defTabSz="896314">
              <a:defRPr/>
            </a:pPr>
            <a:endParaRPr lang="en-US" dirty="0"/>
          </a:p>
          <a:p>
            <a:pPr defTabSz="896314">
              <a:defRPr/>
            </a:pPr>
            <a:r>
              <a:rPr lang="en-US" dirty="0"/>
              <a:t>Only the Secretary of Agriculture or their designee may extend this time under special circumstances.  In all cases, the complainant must be advised of confidentiality and Privacy Act applications.</a:t>
            </a:r>
          </a:p>
          <a:p>
            <a:pPr defTabSz="896314">
              <a:defRPr/>
            </a:pPr>
            <a:endParaRPr lang="en-US" dirty="0"/>
          </a:p>
          <a:p>
            <a:pPr defTabSz="896314">
              <a:defRPr/>
            </a:pPr>
            <a:r>
              <a:rPr lang="en-US" dirty="0"/>
              <a:t>Developing complaint forms is optional, but the use of such forms cannot be a pre-requisite for acceptance.</a:t>
            </a:r>
          </a:p>
          <a:p>
            <a:pPr>
              <a:defRPr/>
            </a:pPr>
            <a:endParaRPr lang="en-US" altLang="en-US" dirty="0"/>
          </a:p>
          <a:p>
            <a:pPr>
              <a:defRPr/>
            </a:pPr>
            <a:r>
              <a:rPr lang="en-US" altLang="en-US" dirty="0"/>
              <a:t>Provide language assistance services for individuals with limited English proficiency who need assistance filing a complaint.  Provide auxiliary aids and services and reasonable modifications for individuals with disabilities who need assistance filing a complaint.</a:t>
            </a:r>
          </a:p>
        </p:txBody>
      </p:sp>
      <p:sp>
        <p:nvSpPr>
          <p:cNvPr id="4" name="Slide Number Placeholder 3">
            <a:extLst>
              <a:ext uri="{FF2B5EF4-FFF2-40B4-BE49-F238E27FC236}">
                <a16:creationId xmlns:a16="http://schemas.microsoft.com/office/drawing/2014/main" id="{3D70B062-5109-91BC-0C2C-7E94B3D5DE2F}"/>
              </a:ext>
            </a:extLst>
          </p:cNvPr>
          <p:cNvSpPr>
            <a:spLocks noGrp="1"/>
          </p:cNvSpPr>
          <p:nvPr>
            <p:ph type="sldNum" sz="quarter" idx="5"/>
          </p:nvPr>
        </p:nvSpPr>
        <p:spPr/>
        <p:txBody>
          <a:bodyPr/>
          <a:lstStyle/>
          <a:p>
            <a:pPr>
              <a:defRPr/>
            </a:pPr>
            <a:fld id="{B89812F2-0BE8-40AA-BF33-E85C694F3EB9}" type="slidenum">
              <a:rPr lang="en-US" altLang="en-US" smtClean="0"/>
              <a:pPr>
                <a:defRPr/>
              </a:pPr>
              <a:t>35</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40C24A6-DEF7-9779-CAC9-3E6EBEFCD3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F111209-19DA-8022-808C-BB6A944C74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EB7A1AD-09B3-FF97-CB9B-116723559042}"/>
              </a:ext>
            </a:extLst>
          </p:cNvPr>
          <p:cNvSpPr>
            <a:spLocks noGrp="1"/>
          </p:cNvSpPr>
          <p:nvPr>
            <p:ph type="sldNum" sz="quarter" idx="5"/>
          </p:nvPr>
        </p:nvSpPr>
        <p:spPr/>
        <p:txBody>
          <a:bodyPr/>
          <a:lstStyle/>
          <a:p>
            <a:pPr>
              <a:defRPr/>
            </a:pPr>
            <a:fld id="{4ECB8088-9BD7-4EB2-AC41-F8367D581593}" type="slidenum">
              <a:rPr lang="en-US" altLang="en-US" smtClean="0"/>
              <a:pPr>
                <a:defRPr/>
              </a:pPr>
              <a:t>36</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F0E8617-082C-D1D4-C9F9-5376C05AC3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FBD46CA2-4F79-91D5-B15F-159B772140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1BDC05-8649-655F-9484-284DC4018F4A}"/>
              </a:ext>
            </a:extLst>
          </p:cNvPr>
          <p:cNvSpPr>
            <a:spLocks noGrp="1"/>
          </p:cNvSpPr>
          <p:nvPr>
            <p:ph type="sldNum" sz="quarter" idx="5"/>
          </p:nvPr>
        </p:nvSpPr>
        <p:spPr/>
        <p:txBody>
          <a:bodyPr/>
          <a:lstStyle/>
          <a:p>
            <a:pPr>
              <a:defRPr/>
            </a:pPr>
            <a:fld id="{F421008B-018B-4E3C-858A-7511AB2E40AF}" type="slidenum">
              <a:rPr lang="en-US" altLang="en-US" smtClean="0"/>
              <a:pPr>
                <a:defRPr/>
              </a:pPr>
              <a:t>37</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E53B293-B56F-CE4D-8B91-604999866C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AD8772B-1C55-3465-0445-3C2CC188C9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7C80F01-8B82-A494-DCD5-32C566835EC2}"/>
              </a:ext>
            </a:extLst>
          </p:cNvPr>
          <p:cNvSpPr>
            <a:spLocks noGrp="1"/>
          </p:cNvSpPr>
          <p:nvPr>
            <p:ph type="sldNum" sz="quarter" idx="5"/>
          </p:nvPr>
        </p:nvSpPr>
        <p:spPr/>
        <p:txBody>
          <a:bodyPr/>
          <a:lstStyle/>
          <a:p>
            <a:pPr>
              <a:defRPr/>
            </a:pPr>
            <a:fld id="{C82BB194-0714-4E5C-BA9C-BAC0D12D431F}" type="slidenum">
              <a:rPr lang="en-US" altLang="en-US" smtClean="0"/>
              <a:pPr>
                <a:defRPr/>
              </a:pPr>
              <a:t>38</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C1769BB-ACE8-FB1B-8443-3773D4230E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53A637BC-2909-A8DA-CC6B-EA098A9B69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F35C4A8-C390-2A59-77B2-91A45DB94A47}"/>
              </a:ext>
            </a:extLst>
          </p:cNvPr>
          <p:cNvSpPr>
            <a:spLocks noGrp="1"/>
          </p:cNvSpPr>
          <p:nvPr>
            <p:ph type="sldNum" sz="quarter" idx="5"/>
          </p:nvPr>
        </p:nvSpPr>
        <p:spPr/>
        <p:txBody>
          <a:bodyPr/>
          <a:lstStyle/>
          <a:p>
            <a:pPr>
              <a:defRPr/>
            </a:pPr>
            <a:fld id="{B1C4A7E6-0D85-4788-B06E-4669E301F0A5}" type="slidenum">
              <a:rPr lang="en-US" altLang="en-US" smtClean="0"/>
              <a:pPr>
                <a:defRPr/>
              </a:pPr>
              <a:t>39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2AF7943-408F-FA1D-DFD2-28B7EA6ED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59DBF4A-B733-300A-FE46-0B57920911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CB2D841-CC81-1D2D-A102-93B3921730F7}"/>
              </a:ext>
            </a:extLst>
          </p:cNvPr>
          <p:cNvSpPr>
            <a:spLocks noGrp="1"/>
          </p:cNvSpPr>
          <p:nvPr>
            <p:ph type="sldNum" sz="quarter" idx="5"/>
          </p:nvPr>
        </p:nvSpPr>
        <p:spPr/>
        <p:txBody>
          <a:bodyPr/>
          <a:lstStyle/>
          <a:p>
            <a:pPr>
              <a:defRPr/>
            </a:pPr>
            <a:fld id="{E9FC87E8-6660-4E45-8098-C841B51C04D1}" type="slidenum">
              <a:rPr lang="en-US" altLang="en-US" smtClean="0"/>
              <a:pPr>
                <a:defRPr/>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B0F3F53-AA04-2145-4908-58C2203DBB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CD75C0F8-A7EC-3E0B-9576-1CEC64C72C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12976BE-1F7D-7A8F-0EBA-17EA7C60E9DA}"/>
              </a:ext>
            </a:extLst>
          </p:cNvPr>
          <p:cNvSpPr>
            <a:spLocks noGrp="1"/>
          </p:cNvSpPr>
          <p:nvPr>
            <p:ph type="sldNum" sz="quarter" idx="5"/>
          </p:nvPr>
        </p:nvSpPr>
        <p:spPr/>
        <p:txBody>
          <a:bodyPr/>
          <a:lstStyle/>
          <a:p>
            <a:pPr>
              <a:defRPr/>
            </a:pPr>
            <a:fld id="{65580B57-B442-46F4-981C-0CABE0D546D9}" type="slidenum">
              <a:rPr lang="en-US" altLang="en-US" smtClean="0"/>
              <a:pPr>
                <a:defRPr/>
              </a:pPr>
              <a:t>40</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FABE092-1D49-4295-4655-BAD3177F8C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A624F40-0AB5-2E16-9FEA-C4AD16250E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6884215-96D9-6892-03D1-BFCE856F7180}"/>
              </a:ext>
            </a:extLst>
          </p:cNvPr>
          <p:cNvSpPr>
            <a:spLocks noGrp="1"/>
          </p:cNvSpPr>
          <p:nvPr>
            <p:ph type="sldNum" sz="quarter" idx="5"/>
          </p:nvPr>
        </p:nvSpPr>
        <p:spPr/>
        <p:txBody>
          <a:bodyPr/>
          <a:lstStyle/>
          <a:p>
            <a:pPr>
              <a:defRPr/>
            </a:pPr>
            <a:fld id="{C11CC01C-F942-4D11-968A-7ADC7DBF1C5E}" type="slidenum">
              <a:rPr lang="en-US" altLang="en-US" smtClean="0"/>
              <a:pPr>
                <a:defRPr/>
              </a:pPr>
              <a:t>41</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67B4BE7-4724-9793-B7DA-2044F6F45B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EA941E40-A603-0CD6-452D-39CE74E171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265EDBF-4A18-22D5-2303-42ED631F14AB}"/>
              </a:ext>
            </a:extLst>
          </p:cNvPr>
          <p:cNvSpPr>
            <a:spLocks noGrp="1"/>
          </p:cNvSpPr>
          <p:nvPr>
            <p:ph type="sldNum" sz="quarter" idx="5"/>
          </p:nvPr>
        </p:nvSpPr>
        <p:spPr/>
        <p:txBody>
          <a:bodyPr/>
          <a:lstStyle/>
          <a:p>
            <a:pPr>
              <a:defRPr/>
            </a:pPr>
            <a:fld id="{7EA5C82E-3562-483E-A0B9-8890B9556480}" type="slidenum">
              <a:rPr lang="en-US" altLang="en-US" smtClean="0"/>
              <a:pPr>
                <a:defRPr/>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3F1342D-F4DA-005F-C64F-51AC06E917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3EA65C0D-BE6A-C262-1191-4D9BC4258A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8A233C2-0928-EA04-6568-9FC2C2CE7E1E}"/>
              </a:ext>
            </a:extLst>
          </p:cNvPr>
          <p:cNvSpPr>
            <a:spLocks noGrp="1"/>
          </p:cNvSpPr>
          <p:nvPr>
            <p:ph type="sldNum" sz="quarter" idx="5"/>
          </p:nvPr>
        </p:nvSpPr>
        <p:spPr/>
        <p:txBody>
          <a:bodyPr/>
          <a:lstStyle/>
          <a:p>
            <a:pPr>
              <a:defRPr/>
            </a:pPr>
            <a:fld id="{3BEF54A0-9463-47C4-AEC3-8DE21AF3E482}" type="slidenum">
              <a:rPr lang="en-US" altLang="en-US" smtClean="0"/>
              <a:pPr>
                <a:defRPr/>
              </a:pPr>
              <a:t>43</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26E5FBE-2FD7-5593-3831-6A8EE6B3BA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4E6FAE34-2CC3-16AE-F142-30F6F45FF4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B95C16F-F2FF-2E96-C79F-DFE994618148}"/>
              </a:ext>
            </a:extLst>
          </p:cNvPr>
          <p:cNvSpPr>
            <a:spLocks noGrp="1"/>
          </p:cNvSpPr>
          <p:nvPr>
            <p:ph type="sldNum" sz="quarter" idx="5"/>
          </p:nvPr>
        </p:nvSpPr>
        <p:spPr/>
        <p:txBody>
          <a:bodyPr/>
          <a:lstStyle/>
          <a:p>
            <a:pPr>
              <a:defRPr/>
            </a:pPr>
            <a:fld id="{738C517D-9590-4640-964B-F89E0191E9C4}" type="slidenum">
              <a:rPr lang="en-US" altLang="en-US" smtClean="0"/>
              <a:pPr>
                <a:defRPr/>
              </a:pPr>
              <a:t>44</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091A7E86-29CF-E844-AF36-26AB564A13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F3EDF91-DE4B-139D-7A4B-C1185CE10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278F6BC-CA6A-9D6F-48D9-A2035FF3D793}"/>
              </a:ext>
            </a:extLst>
          </p:cNvPr>
          <p:cNvSpPr>
            <a:spLocks noGrp="1"/>
          </p:cNvSpPr>
          <p:nvPr>
            <p:ph type="sldNum" sz="quarter" idx="5"/>
          </p:nvPr>
        </p:nvSpPr>
        <p:spPr/>
        <p:txBody>
          <a:bodyPr/>
          <a:lstStyle/>
          <a:p>
            <a:pPr>
              <a:defRPr/>
            </a:pPr>
            <a:fld id="{318B1815-CD90-4B3B-86D0-7568F7801794}" type="slidenum">
              <a:rPr lang="en-US" altLang="en-US" smtClean="0"/>
              <a:pPr>
                <a:defRPr/>
              </a:pPr>
              <a:t>45</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4E9CE89E-FF3E-2139-6839-A8F903E760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2D36613A-73D1-386B-6389-86A4CA0418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B5B84B-D931-D36C-2747-BA72FBA17E9C}"/>
              </a:ext>
            </a:extLst>
          </p:cNvPr>
          <p:cNvSpPr>
            <a:spLocks noGrp="1"/>
          </p:cNvSpPr>
          <p:nvPr>
            <p:ph type="sldNum" sz="quarter" idx="5"/>
          </p:nvPr>
        </p:nvSpPr>
        <p:spPr/>
        <p:txBody>
          <a:bodyPr/>
          <a:lstStyle/>
          <a:p>
            <a:pPr>
              <a:defRPr/>
            </a:pPr>
            <a:fld id="{7100BD3E-25FB-4BFE-BF0C-FDBF146FF3E8}" type="slidenum">
              <a:rPr lang="en-US" altLang="en-US" smtClean="0"/>
              <a:pPr>
                <a:defRPr/>
              </a:pPr>
              <a:t>46</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B0DCBCB-E895-0B9B-3E91-A4E50B550C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26249CD4-0782-E253-9F45-0561484E41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C69AD32-791C-4D59-FC6B-6493D6AA4779}"/>
              </a:ext>
            </a:extLst>
          </p:cNvPr>
          <p:cNvSpPr>
            <a:spLocks noGrp="1"/>
          </p:cNvSpPr>
          <p:nvPr>
            <p:ph type="sldNum" sz="quarter" idx="5"/>
          </p:nvPr>
        </p:nvSpPr>
        <p:spPr/>
        <p:txBody>
          <a:bodyPr/>
          <a:lstStyle/>
          <a:p>
            <a:pPr>
              <a:defRPr/>
            </a:pPr>
            <a:fld id="{226682D2-46F7-4B35-8E5A-F6E5F6EC2BD1}" type="slidenum">
              <a:rPr lang="en-US" altLang="en-US" smtClean="0"/>
              <a:pPr>
                <a:defRPr/>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5DADE88-43D9-6BDE-EBB4-E3B3194AB6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D31B9B22-E069-2ACF-60A1-275404D6E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EA70ECA-14FB-9E70-9D24-B7D4DA4EE1C3}"/>
              </a:ext>
            </a:extLst>
          </p:cNvPr>
          <p:cNvSpPr>
            <a:spLocks noGrp="1"/>
          </p:cNvSpPr>
          <p:nvPr>
            <p:ph type="sldNum" sz="quarter" idx="5"/>
          </p:nvPr>
        </p:nvSpPr>
        <p:spPr/>
        <p:txBody>
          <a:bodyPr/>
          <a:lstStyle/>
          <a:p>
            <a:pPr>
              <a:defRPr/>
            </a:pPr>
            <a:fld id="{F36576A1-C935-41A7-AD88-C7DE84A7359C}" type="slidenum">
              <a:rPr lang="en-US" altLang="en-US" smtClean="0"/>
              <a:pPr>
                <a:defRPr/>
              </a:pPr>
              <a:t>48</a:t>
            </a:fld>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AB5F3DC7-70D7-CC77-E527-7190E7215A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F9E3111-4B8A-F9A5-41B2-23CC49392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845443E-6E0D-0B83-1A3C-D5DB9850E772}"/>
              </a:ext>
            </a:extLst>
          </p:cNvPr>
          <p:cNvSpPr>
            <a:spLocks noGrp="1"/>
          </p:cNvSpPr>
          <p:nvPr>
            <p:ph type="sldNum" sz="quarter" idx="5"/>
          </p:nvPr>
        </p:nvSpPr>
        <p:spPr/>
        <p:txBody>
          <a:bodyPr/>
          <a:lstStyle/>
          <a:p>
            <a:pPr>
              <a:defRPr/>
            </a:pPr>
            <a:fld id="{A17B4535-6041-4E4C-8AB0-828603322CBC}" type="slidenum">
              <a:rPr lang="en-US" altLang="en-US" smtClean="0"/>
              <a:pPr>
                <a:defRPr/>
              </a:pPr>
              <a:t>49</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67D9531-B2B2-F339-4D03-C1867ADA7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57D1870-486F-57E0-060A-3AC46267B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8C1B5F7-7A6B-9D9B-7CEE-882784E7C8AB}"/>
              </a:ext>
            </a:extLst>
          </p:cNvPr>
          <p:cNvSpPr>
            <a:spLocks noGrp="1"/>
          </p:cNvSpPr>
          <p:nvPr>
            <p:ph type="sldNum" sz="quarter" idx="5"/>
          </p:nvPr>
        </p:nvSpPr>
        <p:spPr/>
        <p:txBody>
          <a:bodyPr/>
          <a:lstStyle/>
          <a:p>
            <a:pPr>
              <a:defRPr/>
            </a:pPr>
            <a:fld id="{5BEBDC6D-746F-4FB5-B6D2-234EDC5AE5E1}" type="slidenum">
              <a:rPr lang="en-US" altLang="en-US" smtClean="0"/>
              <a:pPr>
                <a:defRPr/>
              </a:pPr>
              <a:t>5</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2F9EB54-C171-494E-ED39-A391A254A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5ACE0ED5-D616-FADC-CDE0-270E0F7091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04E45C3-8C99-5B12-50B0-CD1B7C565028}"/>
              </a:ext>
            </a:extLst>
          </p:cNvPr>
          <p:cNvSpPr>
            <a:spLocks noGrp="1"/>
          </p:cNvSpPr>
          <p:nvPr>
            <p:ph type="sldNum" sz="quarter" idx="5"/>
          </p:nvPr>
        </p:nvSpPr>
        <p:spPr/>
        <p:txBody>
          <a:bodyPr/>
          <a:lstStyle/>
          <a:p>
            <a:pPr>
              <a:defRPr/>
            </a:pPr>
            <a:fld id="{3DC0D081-4702-460A-82A7-DC53D9011786}" type="slidenum">
              <a:rPr lang="en-US" altLang="en-US" smtClean="0"/>
              <a:pPr>
                <a:defRPr/>
              </a:pPr>
              <a:t>50</a:t>
            </a:fld>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8970D3D-30EB-B062-C008-367947A58A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82A1344-C9E9-5306-8376-748A9252AD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FB809C1-A583-2B1D-6A5E-6A1717C8FA1C}"/>
              </a:ext>
            </a:extLst>
          </p:cNvPr>
          <p:cNvSpPr>
            <a:spLocks noGrp="1"/>
          </p:cNvSpPr>
          <p:nvPr>
            <p:ph type="sldNum" sz="quarter" idx="5"/>
          </p:nvPr>
        </p:nvSpPr>
        <p:spPr/>
        <p:txBody>
          <a:bodyPr/>
          <a:lstStyle/>
          <a:p>
            <a:pPr>
              <a:defRPr/>
            </a:pPr>
            <a:fld id="{548BA99B-082C-4200-9673-7C65A9DD71D9}" type="slidenum">
              <a:rPr lang="en-US" altLang="en-US" smtClean="0"/>
              <a:pPr>
                <a:defRPr/>
              </a:pPr>
              <a:t>51</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36B42F55-E121-AC99-C690-330F41B60F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FC338D4D-2A93-EEFB-C848-A6AA20F390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8F06888-9F89-3A57-6D29-5702EBBE7347}"/>
              </a:ext>
            </a:extLst>
          </p:cNvPr>
          <p:cNvSpPr>
            <a:spLocks noGrp="1"/>
          </p:cNvSpPr>
          <p:nvPr>
            <p:ph type="sldNum" sz="quarter" idx="5"/>
          </p:nvPr>
        </p:nvSpPr>
        <p:spPr/>
        <p:txBody>
          <a:bodyPr/>
          <a:lstStyle/>
          <a:p>
            <a:pPr>
              <a:defRPr/>
            </a:pPr>
            <a:fld id="{59FC7230-2AA7-4D04-85BE-95E465DD82C0}" type="slidenum">
              <a:rPr lang="en-US" altLang="en-US" smtClean="0"/>
              <a:pPr>
                <a:defRPr/>
              </a:pPr>
              <a:t>52</a:t>
            </a:fld>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B3CDD5A-F009-C1F7-2DEA-25F03976A4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DC906515-1B7E-120A-9ECC-A59DEC600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68237F7-DCA6-2880-697B-F524C55D6BB5}"/>
              </a:ext>
            </a:extLst>
          </p:cNvPr>
          <p:cNvSpPr>
            <a:spLocks noGrp="1"/>
          </p:cNvSpPr>
          <p:nvPr>
            <p:ph type="sldNum" sz="quarter" idx="5"/>
          </p:nvPr>
        </p:nvSpPr>
        <p:spPr/>
        <p:txBody>
          <a:bodyPr/>
          <a:lstStyle/>
          <a:p>
            <a:pPr>
              <a:defRPr/>
            </a:pPr>
            <a:fld id="{B6B1DE77-4134-4644-9690-D3F798B241BD}" type="slidenum">
              <a:rPr lang="en-US" altLang="en-US" smtClean="0"/>
              <a:pPr>
                <a:defRPr/>
              </a:pPr>
              <a:t>53</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1A35F556-D9C2-5AB7-700F-F48802FE2A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195319EF-C96D-D444-6E73-E7C6C4C9FC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F24F5F9-39B4-8C87-6509-E448EFB59E93}"/>
              </a:ext>
            </a:extLst>
          </p:cNvPr>
          <p:cNvSpPr>
            <a:spLocks noGrp="1"/>
          </p:cNvSpPr>
          <p:nvPr>
            <p:ph type="sldNum" sz="quarter" idx="5"/>
          </p:nvPr>
        </p:nvSpPr>
        <p:spPr/>
        <p:txBody>
          <a:bodyPr/>
          <a:lstStyle/>
          <a:p>
            <a:pPr>
              <a:defRPr/>
            </a:pPr>
            <a:fld id="{3DBB10E7-6441-4A98-AADD-D232B13CEF1E}" type="slidenum">
              <a:rPr lang="en-US" altLang="en-US" smtClean="0"/>
              <a:pPr>
                <a:defRPr/>
              </a:pPr>
              <a:t>54</a:t>
            </a:fld>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298A94A6-6ABD-87B3-4538-8C0000A932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A9A9F4B7-8F88-807E-98FB-EA15259B44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F1E752C-7C54-84DB-3691-D0B3FCDA03AA}"/>
              </a:ext>
            </a:extLst>
          </p:cNvPr>
          <p:cNvSpPr>
            <a:spLocks noGrp="1"/>
          </p:cNvSpPr>
          <p:nvPr>
            <p:ph type="sldNum" sz="quarter" idx="5"/>
          </p:nvPr>
        </p:nvSpPr>
        <p:spPr/>
        <p:txBody>
          <a:bodyPr/>
          <a:lstStyle/>
          <a:p>
            <a:pPr>
              <a:defRPr/>
            </a:pPr>
            <a:fld id="{A5A72288-64DF-4ED2-B236-98ADACAAAE04}" type="slidenum">
              <a:rPr lang="en-US" altLang="en-US" smtClean="0"/>
              <a:pPr>
                <a:defRPr/>
              </a:pPr>
              <a:t>55</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C0C1976-794D-F431-BC67-429853EDD3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5E47FF33-D1F7-F8AD-925E-614D1D94D7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panose="020F0502020204030204" pitchFamily="34" charset="0"/>
              </a:rPr>
              <a:t>“Vital” documents are documents that are critical to program participation such as: (1) applications, (2) complaint forms; (3) notices which impact benefits or accessibility such as free language access for Limited English Proficient clients and reasonable modifications for disabled clients, OR disqualification, ineligibility and Fair Hearings.   </a:t>
            </a:r>
          </a:p>
          <a:p>
            <a:endParaRPr lang="en-US" altLang="en-US"/>
          </a:p>
          <a:p>
            <a:r>
              <a:rPr lang="en-US" altLang="en-US"/>
              <a:t>Machine translations are not sufficient.  </a:t>
            </a:r>
          </a:p>
          <a:p>
            <a:endParaRPr lang="en-US" altLang="en-US"/>
          </a:p>
        </p:txBody>
      </p:sp>
      <p:sp>
        <p:nvSpPr>
          <p:cNvPr id="4" name="Slide Number Placeholder 3">
            <a:extLst>
              <a:ext uri="{FF2B5EF4-FFF2-40B4-BE49-F238E27FC236}">
                <a16:creationId xmlns:a16="http://schemas.microsoft.com/office/drawing/2014/main" id="{C4D92541-7775-9E43-0D74-ED28FAF206F4}"/>
              </a:ext>
            </a:extLst>
          </p:cNvPr>
          <p:cNvSpPr>
            <a:spLocks noGrp="1"/>
          </p:cNvSpPr>
          <p:nvPr>
            <p:ph type="sldNum" sz="quarter" idx="5"/>
          </p:nvPr>
        </p:nvSpPr>
        <p:spPr/>
        <p:txBody>
          <a:bodyPr/>
          <a:lstStyle/>
          <a:p>
            <a:pPr>
              <a:defRPr/>
            </a:pPr>
            <a:fld id="{43B24084-D598-4014-9FCF-3A7261F7BB18}" type="slidenum">
              <a:rPr lang="en-US" altLang="en-US" smtClean="0"/>
              <a:pPr>
                <a:defRPr/>
              </a:pPr>
              <a:t>56</a:t>
            </a:fld>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174DA4B0-4D48-39AD-5B6D-DD0008C9E8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032E0E35-C23A-2381-BA33-D880EBBCD5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2F6C538-7755-07DB-0A21-1BB522917531}"/>
              </a:ext>
            </a:extLst>
          </p:cNvPr>
          <p:cNvSpPr>
            <a:spLocks noGrp="1"/>
          </p:cNvSpPr>
          <p:nvPr>
            <p:ph type="sldNum" sz="quarter" idx="5"/>
          </p:nvPr>
        </p:nvSpPr>
        <p:spPr/>
        <p:txBody>
          <a:bodyPr/>
          <a:lstStyle/>
          <a:p>
            <a:pPr>
              <a:defRPr/>
            </a:pPr>
            <a:fld id="{AA21743E-08D7-4C9F-94EF-149E88E31482}" type="slidenum">
              <a:rPr lang="en-US" altLang="en-US" smtClean="0"/>
              <a:pPr>
                <a:defRPr/>
              </a:pPr>
              <a:t>57</a:t>
            </a:fld>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117D424-2EED-F9CB-7128-16E0D02759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C5B389E4-F4E3-57DC-CA2B-F01EA4830F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845DFDD-1AD4-9C4F-3FD5-C68A93969668}"/>
              </a:ext>
            </a:extLst>
          </p:cNvPr>
          <p:cNvSpPr>
            <a:spLocks noGrp="1"/>
          </p:cNvSpPr>
          <p:nvPr>
            <p:ph type="sldNum" sz="quarter" idx="5"/>
          </p:nvPr>
        </p:nvSpPr>
        <p:spPr/>
        <p:txBody>
          <a:bodyPr/>
          <a:lstStyle/>
          <a:p>
            <a:pPr>
              <a:defRPr/>
            </a:pPr>
            <a:fld id="{4FDAB017-67B7-4766-AC0A-C51E1582F683}" type="slidenum">
              <a:rPr lang="en-US" altLang="en-US" smtClean="0"/>
              <a:pPr>
                <a:defRPr/>
              </a:pPr>
              <a:t>58</a:t>
            </a:fld>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26AA63DD-554F-1A4B-3FB2-225DE2724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8CA766D-5F65-30B9-EFF5-C8CB382E43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6EC574E-7CBA-89BC-773C-F1EE9E02B514}"/>
              </a:ext>
            </a:extLst>
          </p:cNvPr>
          <p:cNvSpPr>
            <a:spLocks noGrp="1"/>
          </p:cNvSpPr>
          <p:nvPr>
            <p:ph type="sldNum" sz="quarter" idx="5"/>
          </p:nvPr>
        </p:nvSpPr>
        <p:spPr/>
        <p:txBody>
          <a:bodyPr/>
          <a:lstStyle/>
          <a:p>
            <a:pPr>
              <a:defRPr/>
            </a:pPr>
            <a:fld id="{7869E574-D715-41AD-AF29-9B0C70FA9242}" type="slidenum">
              <a:rPr lang="en-US" altLang="en-US" smtClean="0"/>
              <a:pPr>
                <a:defRPr/>
              </a:pPr>
              <a:t>59</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EA6143F-14B8-1059-5851-3F7F0CFF0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970FA42-3348-A6CA-106F-6B8FEF5D23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12D757A-72DF-488A-E978-D74C1FC56739}"/>
              </a:ext>
            </a:extLst>
          </p:cNvPr>
          <p:cNvSpPr>
            <a:spLocks noGrp="1"/>
          </p:cNvSpPr>
          <p:nvPr>
            <p:ph type="sldNum" sz="quarter" idx="5"/>
          </p:nvPr>
        </p:nvSpPr>
        <p:spPr/>
        <p:txBody>
          <a:bodyPr/>
          <a:lstStyle/>
          <a:p>
            <a:pPr>
              <a:defRPr/>
            </a:pPr>
            <a:fld id="{C0C062DA-D7AE-415D-9C7A-E60ABC9E3443}" type="slidenum">
              <a:rPr lang="en-US" altLang="en-US" smtClean="0"/>
              <a:pPr>
                <a:defRPr/>
              </a:pPr>
              <a:t>6</a:t>
            </a:fld>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1725BA34-4C47-7700-4E1F-3D3DE9D88B54}"/>
              </a:ext>
            </a:extLst>
          </p:cNvPr>
          <p:cNvSpPr>
            <a:spLocks noGrp="1" noRot="1" noChangeAspect="1" noChangeArrowheads="1" noTextEdit="1"/>
          </p:cNvSpPr>
          <p:nvPr>
            <p:ph type="sldImg"/>
          </p:nvPr>
        </p:nvSpPr>
        <p:spPr bwMode="auto">
          <a:xfrm>
            <a:off x="1414462"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962D5A5C-BADA-87D5-1BB5-9451D5AFB4FD}"/>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dirty="0"/>
              <a:t>Agencies that provide online communications and services to customers, including but not limited to online applications, websites forms and brochures, must include in their LEP plan their strategy for ensuring that LEP individuals have meaningful access to online automation services.</a:t>
            </a:r>
          </a:p>
          <a:p>
            <a:pPr>
              <a:defRPr/>
            </a:pPr>
            <a:r>
              <a:rPr lang="en-US" dirty="0"/>
              <a:t> </a:t>
            </a:r>
          </a:p>
          <a:p>
            <a:pPr>
              <a:defRPr/>
            </a:pPr>
            <a:r>
              <a:rPr lang="en-US" dirty="0"/>
              <a:t>Meaningful access is ensured when vital information and hyperlinks to vital information are translated into Spanish and/or other frequently encountered languages.  This includes translated hyperlinks that link to multilingual taglines containing vital information, translated applications, rights and responsibilities, eligibility information, program notifications and more.  </a:t>
            </a:r>
          </a:p>
          <a:p>
            <a:pPr>
              <a:defRPr/>
            </a:pPr>
            <a:endParaRPr lang="en-US" dirty="0"/>
          </a:p>
          <a:p>
            <a:pPr>
              <a:defRPr/>
            </a:pPr>
            <a:r>
              <a:rPr lang="en-US" dirty="0"/>
              <a:t>Plan to post multilingual notices/links announcing the availability of free language assistance services and how to request these services on recipient agency Websites. These should be translated into the most commonly encountered languages on the agency home web page.</a:t>
            </a:r>
          </a:p>
          <a:p>
            <a:pPr>
              <a:defRPr/>
            </a:pPr>
            <a:r>
              <a:rPr lang="en-US" dirty="0"/>
              <a:t>“If you have difficulty communicating with us because you do not speak English or have a disability, please let us know [optional contact information].  Free language assistance or other aids and services are available upon request.”  </a:t>
            </a:r>
          </a:p>
          <a:p>
            <a:pPr>
              <a:defRPr/>
            </a:pPr>
            <a:endParaRPr lang="en-US" dirty="0"/>
          </a:p>
          <a:p>
            <a:pPr>
              <a:defRPr/>
            </a:pPr>
            <a:endParaRPr lang="en-US" dirty="0"/>
          </a:p>
          <a:p>
            <a:pPr>
              <a:defRPr/>
            </a:pPr>
            <a:endParaRPr lang="en-US" dirty="0"/>
          </a:p>
          <a:p>
            <a:pPr>
              <a:defRPr/>
            </a:pPr>
            <a:endParaRPr lang="en-US" altLang="en-US" dirty="0"/>
          </a:p>
        </p:txBody>
      </p:sp>
      <p:sp>
        <p:nvSpPr>
          <p:cNvPr id="4" name="Slide Number Placeholder 3">
            <a:extLst>
              <a:ext uri="{FF2B5EF4-FFF2-40B4-BE49-F238E27FC236}">
                <a16:creationId xmlns:a16="http://schemas.microsoft.com/office/drawing/2014/main" id="{537042BB-BDFD-095C-482B-7B45BDE38185}"/>
              </a:ext>
            </a:extLst>
          </p:cNvPr>
          <p:cNvSpPr>
            <a:spLocks noGrp="1"/>
          </p:cNvSpPr>
          <p:nvPr>
            <p:ph type="sldNum" sz="quarter" idx="5"/>
          </p:nvPr>
        </p:nvSpPr>
        <p:spPr/>
        <p:txBody>
          <a:bodyPr/>
          <a:lstStyle/>
          <a:p>
            <a:pPr>
              <a:defRPr/>
            </a:pPr>
            <a:fld id="{5DA3822A-B614-42B6-BA8E-DFBC12260729}" type="slidenum">
              <a:rPr lang="en-US" altLang="en-US" smtClean="0"/>
              <a:pPr>
                <a:defRPr/>
              </a:pPr>
              <a:t>60</a:t>
            </a:fld>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C1785869-647A-20BF-9866-35AC18AD0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3768DAC2-2424-758F-BB53-331D671A22B2}"/>
              </a:ext>
            </a:extLst>
          </p:cNvPr>
          <p:cNvSpPr>
            <a:spLocks noGrp="1" noChangeArrowheads="1"/>
          </p:cNvSpPr>
          <p:nvPr>
            <p:ph type="body" idx="1"/>
          </p:nvPr>
        </p:nvSpPr>
        <p:spPr bwMode="auto">
          <a:xfrm>
            <a:off x="625475" y="4462463"/>
            <a:ext cx="5822950" cy="3660775"/>
          </a:xfrm>
        </p:spPr>
        <p:txBody>
          <a:bodyPr wrap="square" numCol="1" anchor="t" anchorCtr="0" compatLnSpc="1">
            <a:prstTxWarp prst="textNoShape">
              <a:avLst/>
            </a:prstTxWarp>
          </a:bodyPr>
          <a:lstStyle/>
          <a:p>
            <a:endParaRPr lang="en-US" altLang="en-US"/>
          </a:p>
          <a:p>
            <a:r>
              <a:rPr lang="en-US" altLang="en-US"/>
              <a:t>It is seldom, if ever, sufficient to use machine translation software without having a qualified translator to back-translate for accuracy.</a:t>
            </a:r>
          </a:p>
          <a:p>
            <a:endParaRPr lang="en-US" altLang="en-US"/>
          </a:p>
          <a:p>
            <a:r>
              <a:rPr lang="en-US" altLang="en-US" b="1"/>
              <a:t>Machine and automatic translation:  </a:t>
            </a:r>
            <a:r>
              <a:rPr lang="en-US" altLang="en-US"/>
              <a:t>The use of machine or automatic translations is discouraged even if a disclaimer is added.</a:t>
            </a:r>
          </a:p>
          <a:p>
            <a:endParaRPr lang="en-US" altLang="en-US"/>
          </a:p>
          <a:p>
            <a:pPr>
              <a:buClr>
                <a:srgbClr val="2F553D"/>
              </a:buClr>
              <a:buFont typeface="Wingdings" panose="05000000000000000000" pitchFamily="2" charset="2"/>
              <a:buNone/>
            </a:pPr>
            <a:r>
              <a:rPr lang="en-US" altLang="en-US"/>
              <a:t>Machine translation software, may not “see” tables, images that contain text, menu items, and headers as content that requires translation </a:t>
            </a:r>
          </a:p>
          <a:p>
            <a:pPr>
              <a:buClr>
                <a:srgbClr val="2F553D"/>
              </a:buClr>
              <a:buFont typeface="Wingdings" panose="05000000000000000000" pitchFamily="2" charset="2"/>
              <a:buChar char="ü"/>
            </a:pPr>
            <a:endParaRPr lang="en-US" altLang="en-US"/>
          </a:p>
          <a:p>
            <a:pPr eaLnBrk="1" hangingPunct="1"/>
            <a:r>
              <a:rPr lang="en-US" altLang="en-US"/>
              <a:t>Machine-translated content cannot be found by placing non-English terms in a search engine.</a:t>
            </a:r>
          </a:p>
          <a:p>
            <a:endParaRPr lang="en-US" altLang="en-US"/>
          </a:p>
          <a:p>
            <a:r>
              <a:rPr lang="en-US" altLang="en-US"/>
              <a:t>However, if an agency decides to use software-assisted translation, it is important to have the translation reviewed by a qualified language professional before posting it to the website to ensure that the translation correctly communicates the message. </a:t>
            </a:r>
          </a:p>
          <a:p>
            <a:pPr>
              <a:buClr>
                <a:srgbClr val="2F553D"/>
              </a:buClr>
              <a:buFont typeface="Wingdings" panose="05000000000000000000" pitchFamily="2" charset="2"/>
              <a:buNone/>
            </a:pPr>
            <a:endParaRPr lang="en-US" altLang="en-US"/>
          </a:p>
          <a:p>
            <a:pPr eaLnBrk="1" hangingPunct="1"/>
            <a:r>
              <a:rPr lang="en-US" altLang="en-US"/>
              <a:t>Website content that is translated and checked by qualified human translators is more likely to be accurate and locatable by LEP users.</a:t>
            </a:r>
          </a:p>
          <a:p>
            <a:endParaRPr lang="en-US" altLang="en-US"/>
          </a:p>
        </p:txBody>
      </p:sp>
      <p:sp>
        <p:nvSpPr>
          <p:cNvPr id="4" name="Slide Number Placeholder 3">
            <a:extLst>
              <a:ext uri="{FF2B5EF4-FFF2-40B4-BE49-F238E27FC236}">
                <a16:creationId xmlns:a16="http://schemas.microsoft.com/office/drawing/2014/main" id="{534B21AB-4C4F-068C-B416-99FA5387DBBC}"/>
              </a:ext>
            </a:extLst>
          </p:cNvPr>
          <p:cNvSpPr>
            <a:spLocks noGrp="1"/>
          </p:cNvSpPr>
          <p:nvPr>
            <p:ph type="sldNum" sz="quarter" idx="5"/>
          </p:nvPr>
        </p:nvSpPr>
        <p:spPr/>
        <p:txBody>
          <a:bodyPr/>
          <a:lstStyle/>
          <a:p>
            <a:pPr>
              <a:defRPr/>
            </a:pPr>
            <a:fld id="{925DFAB1-F513-4B34-BF03-D75D2B96B47F}" type="slidenum">
              <a:rPr lang="en-US" altLang="en-US" smtClean="0"/>
              <a:pPr>
                <a:defRPr/>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B5C582D-A6CB-4F51-C044-F3F0BF68D8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9004A553-9BDF-7C0C-7B07-0A0890E072B4}"/>
              </a:ext>
            </a:extLst>
          </p:cNvPr>
          <p:cNvSpPr>
            <a:spLocks noGrp="1" noChangeArrowheads="1"/>
          </p:cNvSpPr>
          <p:nvPr>
            <p:ph type="body" idx="1"/>
          </p:nvPr>
        </p:nvSpPr>
        <p:spPr bwMode="auto">
          <a:xfrm>
            <a:off x="768350" y="4473575"/>
            <a:ext cx="5822950" cy="3660775"/>
          </a:xfrm>
        </p:spPr>
        <p:txBody>
          <a:bodyPr wrap="square" numCol="1" anchor="t" anchorCtr="0" compatLnSpc="1">
            <a:prstTxWarp prst="textNoShape">
              <a:avLst/>
            </a:prstTxWarp>
          </a:bodyPr>
          <a:lstStyle/>
          <a:p>
            <a:pPr>
              <a:defRPr/>
            </a:pPr>
            <a:endParaRPr lang="en-US" dirty="0"/>
          </a:p>
          <a:p>
            <a:pPr eaLnBrk="1" fontAlgn="auto" hangingPunct="1">
              <a:spcBef>
                <a:spcPts val="0"/>
              </a:spcBef>
              <a:spcAft>
                <a:spcPts val="0"/>
              </a:spcAft>
              <a:defRPr/>
            </a:pPr>
            <a:r>
              <a:rPr lang="en-US" dirty="0"/>
              <a:t>State agencies and their subrecipients should include procedures for ensuring individuals with LEP have meaningful access to customer service telephone voice mail menus utilized in FNS programs.</a:t>
            </a:r>
          </a:p>
          <a:p>
            <a:pPr>
              <a:defRPr/>
            </a:pPr>
            <a:endParaRPr lang="en-US" dirty="0"/>
          </a:p>
          <a:p>
            <a:pPr>
              <a:defRPr/>
            </a:pPr>
            <a:r>
              <a:rPr lang="en-US" dirty="0"/>
              <a:t>The USDA LEP Guidance recommends that voice mail menus should be recorded in the most common languages encountered and should provide information about available language assistance services and how to get them. </a:t>
            </a:r>
          </a:p>
          <a:p>
            <a:pPr>
              <a:defRPr/>
            </a:pPr>
            <a:endParaRPr lang="en-US" dirty="0"/>
          </a:p>
          <a:p>
            <a:pPr>
              <a:defRPr/>
            </a:pPr>
            <a:r>
              <a:rPr lang="en-US" dirty="0"/>
              <a:t>We recommend State agencies review all telephone customer service lines and voice mail menus used in FNS programs to ensure that at least a Spanish language option is available on all customer service lines at the State and local levels for FNS programs.</a:t>
            </a:r>
          </a:p>
          <a:p>
            <a:pPr>
              <a:defRPr/>
            </a:pPr>
            <a:endParaRPr lang="en-US" dirty="0"/>
          </a:p>
          <a:p>
            <a:pPr>
              <a:defRPr/>
            </a:pPr>
            <a:r>
              <a:rPr lang="en-US" dirty="0"/>
              <a:t>This Spanish option must occur early in the voice mail menu script, before any further selection options or instruction is required of the customer. </a:t>
            </a:r>
          </a:p>
          <a:p>
            <a:pPr>
              <a:defRPr/>
            </a:pPr>
            <a:endParaRPr lang="en-US" dirty="0"/>
          </a:p>
          <a:p>
            <a:pPr>
              <a:defRPr/>
            </a:pPr>
            <a:r>
              <a:rPr lang="en-US" dirty="0"/>
              <a:t>If voice mail menu options are only in English and Spanish, the State agency must notify individuals with LEP in frequently encountered languages about how they may receive the same customer service support provided to English and Spanish speakers through the customer service numbers from another source.</a:t>
            </a:r>
          </a:p>
          <a:p>
            <a:pPr>
              <a:defRPr/>
            </a:pPr>
            <a:endParaRPr lang="en-US" altLang="en-US" dirty="0"/>
          </a:p>
        </p:txBody>
      </p:sp>
      <p:sp>
        <p:nvSpPr>
          <p:cNvPr id="4" name="Slide Number Placeholder 3">
            <a:extLst>
              <a:ext uri="{FF2B5EF4-FFF2-40B4-BE49-F238E27FC236}">
                <a16:creationId xmlns:a16="http://schemas.microsoft.com/office/drawing/2014/main" id="{278521AD-570A-542E-9104-A85662E53F77}"/>
              </a:ext>
            </a:extLst>
          </p:cNvPr>
          <p:cNvSpPr>
            <a:spLocks noGrp="1"/>
          </p:cNvSpPr>
          <p:nvPr>
            <p:ph type="sldNum" sz="quarter" idx="5"/>
          </p:nvPr>
        </p:nvSpPr>
        <p:spPr/>
        <p:txBody>
          <a:bodyPr/>
          <a:lstStyle/>
          <a:p>
            <a:pPr>
              <a:defRPr/>
            </a:pPr>
            <a:fld id="{4016B798-A69A-46F2-A3C0-CFB3EBF84EAF}" type="slidenum">
              <a:rPr lang="en-US" altLang="en-US" smtClean="0"/>
              <a:pPr>
                <a:defRPr/>
              </a:pPr>
              <a:t>62</a:t>
            </a:fld>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0BA33E94-28C8-13B1-D54D-8A4E38C2C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3E29496-554F-5D1E-C8C4-0022174C8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22043D4-172A-81B8-7EE3-52C205FE66F4}"/>
              </a:ext>
            </a:extLst>
          </p:cNvPr>
          <p:cNvSpPr>
            <a:spLocks noGrp="1"/>
          </p:cNvSpPr>
          <p:nvPr>
            <p:ph type="sldNum" sz="quarter" idx="5"/>
          </p:nvPr>
        </p:nvSpPr>
        <p:spPr/>
        <p:txBody>
          <a:bodyPr/>
          <a:lstStyle/>
          <a:p>
            <a:pPr>
              <a:defRPr/>
            </a:pPr>
            <a:fld id="{79B24D0D-CCEC-4ED6-A950-8B8DDD08DA6A}" type="slidenum">
              <a:rPr lang="en-US" altLang="en-US" smtClean="0"/>
              <a:pPr>
                <a:defRPr/>
              </a:pPr>
              <a:t>63</a:t>
            </a:fld>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267F37F2-305E-9D92-F21F-4A7714C53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87E0FE3A-8A22-A76E-6506-98C0A8B815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92F6F4F-3833-FAB0-039D-8ADD241359F1}"/>
              </a:ext>
            </a:extLst>
          </p:cNvPr>
          <p:cNvSpPr>
            <a:spLocks noGrp="1"/>
          </p:cNvSpPr>
          <p:nvPr>
            <p:ph type="sldNum" sz="quarter" idx="5"/>
          </p:nvPr>
        </p:nvSpPr>
        <p:spPr/>
        <p:txBody>
          <a:bodyPr/>
          <a:lstStyle/>
          <a:p>
            <a:pPr>
              <a:defRPr/>
            </a:pPr>
            <a:fld id="{B943CB5C-B406-4E4B-BE6B-9AD5011AB3D7}" type="slidenum">
              <a:rPr lang="en-US" altLang="en-US" smtClean="0"/>
              <a:pPr>
                <a:defRPr/>
              </a:pPr>
              <a:t>64</a:t>
            </a:fld>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892F4611-2CD1-BB2A-7F54-5C072C47DA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0B4EA391-56C2-5DC9-5594-6E4D24185F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1E147F6-4401-84DA-F4D5-867FAE0C4D84}"/>
              </a:ext>
            </a:extLst>
          </p:cNvPr>
          <p:cNvSpPr>
            <a:spLocks noGrp="1"/>
          </p:cNvSpPr>
          <p:nvPr>
            <p:ph type="sldNum" sz="quarter" idx="5"/>
          </p:nvPr>
        </p:nvSpPr>
        <p:spPr/>
        <p:txBody>
          <a:bodyPr/>
          <a:lstStyle/>
          <a:p>
            <a:pPr>
              <a:defRPr/>
            </a:pPr>
            <a:fld id="{45750452-1E0E-4974-A4C2-91525E16D7F6}" type="slidenum">
              <a:rPr lang="en-US" altLang="en-US" smtClean="0"/>
              <a:pPr>
                <a:defRPr/>
              </a:pPr>
              <a:t>65</a:t>
            </a:fld>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F8A701AA-E8B1-0D1D-D36D-1FA2620D2C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5AE643F1-2A2A-CF1E-65CA-D45DA0076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5248D73-5C9A-E821-FB7D-97E9744622D5}"/>
              </a:ext>
            </a:extLst>
          </p:cNvPr>
          <p:cNvSpPr>
            <a:spLocks noGrp="1"/>
          </p:cNvSpPr>
          <p:nvPr>
            <p:ph type="sldNum" sz="quarter" idx="5"/>
          </p:nvPr>
        </p:nvSpPr>
        <p:spPr/>
        <p:txBody>
          <a:bodyPr/>
          <a:lstStyle/>
          <a:p>
            <a:pPr>
              <a:defRPr/>
            </a:pPr>
            <a:fld id="{3B5CDD61-A51D-47F2-8D5D-D9D377012038}" type="slidenum">
              <a:rPr lang="en-US" altLang="en-US" smtClean="0"/>
              <a:pPr>
                <a:defRPr/>
              </a:pPr>
              <a:t>66</a:t>
            </a:fld>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4350D4FE-586E-0413-E02A-956C3B5F75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91704D30-B547-F526-A202-5F3F3EF9D6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AFD10FE-2A32-4823-78A4-03918F564A87}"/>
              </a:ext>
            </a:extLst>
          </p:cNvPr>
          <p:cNvSpPr>
            <a:spLocks noGrp="1"/>
          </p:cNvSpPr>
          <p:nvPr>
            <p:ph type="sldNum" sz="quarter" idx="5"/>
          </p:nvPr>
        </p:nvSpPr>
        <p:spPr/>
        <p:txBody>
          <a:bodyPr/>
          <a:lstStyle/>
          <a:p>
            <a:pPr>
              <a:defRPr/>
            </a:pPr>
            <a:fld id="{4FCE1148-10D5-42F5-91B8-E9140EFA05DC}" type="slidenum">
              <a:rPr lang="en-US" altLang="en-US" smtClean="0"/>
              <a:pPr>
                <a:defRPr/>
              </a:pPr>
              <a:t>67</a:t>
            </a:fld>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27205E62-C0AF-56F8-715D-5EA54B32C2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F83D7E9C-33ED-82C4-0676-835DD8DF1D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7D65426-3712-FDC7-C905-A99F9BEB4987}"/>
              </a:ext>
            </a:extLst>
          </p:cNvPr>
          <p:cNvSpPr>
            <a:spLocks noGrp="1"/>
          </p:cNvSpPr>
          <p:nvPr>
            <p:ph type="sldNum" sz="quarter" idx="5"/>
          </p:nvPr>
        </p:nvSpPr>
        <p:spPr/>
        <p:txBody>
          <a:bodyPr/>
          <a:lstStyle/>
          <a:p>
            <a:pPr>
              <a:defRPr/>
            </a:pPr>
            <a:fld id="{F4C43F0A-97AA-4A8A-AB03-BEED47F65572}" type="slidenum">
              <a:rPr lang="en-US" altLang="en-US" smtClean="0"/>
              <a:pPr>
                <a:defRPr/>
              </a:pPr>
              <a:t>68</a:t>
            </a:fld>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AEEED7B4-254B-792F-5923-239533AE95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9F8C0E54-C367-F487-7CE9-DDDE96E491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4299F03-9A31-55BB-BFBF-5CC0FAE485D8}"/>
              </a:ext>
            </a:extLst>
          </p:cNvPr>
          <p:cNvSpPr>
            <a:spLocks noGrp="1"/>
          </p:cNvSpPr>
          <p:nvPr>
            <p:ph type="sldNum" sz="quarter" idx="5"/>
          </p:nvPr>
        </p:nvSpPr>
        <p:spPr/>
        <p:txBody>
          <a:bodyPr/>
          <a:lstStyle/>
          <a:p>
            <a:pPr>
              <a:defRPr/>
            </a:pPr>
            <a:fld id="{862A539B-4CBC-4B55-B6D1-4E64C749EB4F}" type="slidenum">
              <a:rPr lang="en-US" altLang="en-US" smtClean="0"/>
              <a:pPr>
                <a:defRPr/>
              </a:pPr>
              <a:t>69</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5B430D4-219F-0787-A61A-959E48C2B6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89BC0A1-C4B5-0DD6-FD0F-A6B778BABD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186B4C0-0C1B-2D17-98CE-899F74A09883}"/>
              </a:ext>
            </a:extLst>
          </p:cNvPr>
          <p:cNvSpPr>
            <a:spLocks noGrp="1"/>
          </p:cNvSpPr>
          <p:nvPr>
            <p:ph type="sldNum" sz="quarter" idx="5"/>
          </p:nvPr>
        </p:nvSpPr>
        <p:spPr/>
        <p:txBody>
          <a:bodyPr/>
          <a:lstStyle/>
          <a:p>
            <a:pPr>
              <a:defRPr/>
            </a:pPr>
            <a:fld id="{ABAD0E1F-C19B-419C-9DA9-21452D460622}" type="slidenum">
              <a:rPr lang="en-US" altLang="en-US" smtClean="0"/>
              <a:pPr>
                <a:defRPr/>
              </a:pPr>
              <a:t>7</a:t>
            </a:fld>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7D0F276C-A479-2A51-DE9A-D71F2D5EA3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07285C3F-981F-6FD4-D1CE-A8D614527C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12E88EA-314E-CC1B-5137-2BF02AD759B9}"/>
              </a:ext>
            </a:extLst>
          </p:cNvPr>
          <p:cNvSpPr>
            <a:spLocks noGrp="1"/>
          </p:cNvSpPr>
          <p:nvPr>
            <p:ph type="sldNum" sz="quarter" idx="5"/>
          </p:nvPr>
        </p:nvSpPr>
        <p:spPr/>
        <p:txBody>
          <a:bodyPr/>
          <a:lstStyle/>
          <a:p>
            <a:pPr>
              <a:defRPr/>
            </a:pPr>
            <a:fld id="{F3D2481E-4880-49C8-92F2-BFC2765890DF}" type="slidenum">
              <a:rPr lang="en-US" altLang="en-US" smtClean="0"/>
              <a:pPr>
                <a:defRPr/>
              </a:pPr>
              <a:t>70</a:t>
            </a:fld>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90176AC-87ED-390F-3371-88E33DA3BF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35FD195A-EE39-BD09-4695-5D933F30E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854F775-8936-AF5B-83E2-207146C35082}"/>
              </a:ext>
            </a:extLst>
          </p:cNvPr>
          <p:cNvSpPr>
            <a:spLocks noGrp="1"/>
          </p:cNvSpPr>
          <p:nvPr>
            <p:ph type="sldNum" sz="quarter" idx="5"/>
          </p:nvPr>
        </p:nvSpPr>
        <p:spPr/>
        <p:txBody>
          <a:bodyPr/>
          <a:lstStyle/>
          <a:p>
            <a:pPr>
              <a:defRPr/>
            </a:pPr>
            <a:fld id="{4166D797-5535-48F1-B117-F0D06817FA83}" type="slidenum">
              <a:rPr lang="en-US" altLang="en-US" smtClean="0"/>
              <a:pPr>
                <a:defRPr/>
              </a:pPr>
              <a:t>71</a:t>
            </a:fld>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91E7E978-3544-9910-9786-1082CB8DBD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B5CDCB48-FFCB-DB66-7852-2ED6433F1D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68EBA00-8287-0B1B-E98A-35384F0726A8}"/>
              </a:ext>
            </a:extLst>
          </p:cNvPr>
          <p:cNvSpPr>
            <a:spLocks noGrp="1"/>
          </p:cNvSpPr>
          <p:nvPr>
            <p:ph type="sldNum" sz="quarter" idx="5"/>
          </p:nvPr>
        </p:nvSpPr>
        <p:spPr/>
        <p:txBody>
          <a:bodyPr/>
          <a:lstStyle/>
          <a:p>
            <a:pPr>
              <a:defRPr/>
            </a:pPr>
            <a:fld id="{A8F48267-74B0-43FE-86E7-68EB8DCBD8D8}" type="slidenum">
              <a:rPr lang="en-US" altLang="en-US" smtClean="0"/>
              <a:pPr>
                <a:defRPr/>
              </a:pPr>
              <a:t>72</a:t>
            </a:fld>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69C523C2-E029-7406-734A-CA764B5FB2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B3BB1BF1-2D40-2D08-F779-5BF82D72C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F393C54-6E4B-501D-8963-4E2DDF7217BE}"/>
              </a:ext>
            </a:extLst>
          </p:cNvPr>
          <p:cNvSpPr>
            <a:spLocks noGrp="1"/>
          </p:cNvSpPr>
          <p:nvPr>
            <p:ph type="sldNum" sz="quarter" idx="5"/>
          </p:nvPr>
        </p:nvSpPr>
        <p:spPr/>
        <p:txBody>
          <a:bodyPr/>
          <a:lstStyle/>
          <a:p>
            <a:pPr>
              <a:defRPr/>
            </a:pPr>
            <a:fld id="{6CBFD12F-C41A-4DDC-A349-ABE9BD306785}" type="slidenum">
              <a:rPr lang="en-US" altLang="en-US" smtClean="0"/>
              <a:pPr>
                <a:defRPr/>
              </a:pPr>
              <a:t>73</a:t>
            </a:fld>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0A2CEE5F-830B-F1BB-A453-C1F50917D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9F53C113-58C9-25F1-8D4A-13E53AC7C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08FF2D1-B1F5-AA2D-CE55-73D8403D8A03}"/>
              </a:ext>
            </a:extLst>
          </p:cNvPr>
          <p:cNvSpPr>
            <a:spLocks noGrp="1"/>
          </p:cNvSpPr>
          <p:nvPr>
            <p:ph type="sldNum" sz="quarter" idx="5"/>
          </p:nvPr>
        </p:nvSpPr>
        <p:spPr/>
        <p:txBody>
          <a:bodyPr/>
          <a:lstStyle/>
          <a:p>
            <a:pPr>
              <a:defRPr/>
            </a:pPr>
            <a:fld id="{A431E874-5D22-40C9-A418-FD678109991F}" type="slidenum">
              <a:rPr lang="en-US" altLang="en-US" smtClean="0"/>
              <a:pPr>
                <a:defRPr/>
              </a:pPr>
              <a:t>74</a:t>
            </a:fld>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D780874B-4075-71DB-B90A-DAADA55DA9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CD611C32-A33C-231D-CC5E-34A0158F92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108593E-FC77-FA78-7911-F6964B91ABDD}"/>
              </a:ext>
            </a:extLst>
          </p:cNvPr>
          <p:cNvSpPr>
            <a:spLocks noGrp="1"/>
          </p:cNvSpPr>
          <p:nvPr>
            <p:ph type="sldNum" sz="quarter" idx="5"/>
          </p:nvPr>
        </p:nvSpPr>
        <p:spPr/>
        <p:txBody>
          <a:bodyPr/>
          <a:lstStyle/>
          <a:p>
            <a:pPr>
              <a:defRPr/>
            </a:pPr>
            <a:fld id="{3B78DC39-DF62-423A-8BF8-C81F1D4E0790}" type="slidenum">
              <a:rPr lang="en-US" altLang="en-US" smtClean="0"/>
              <a:pPr>
                <a:defRPr/>
              </a:pPr>
              <a:t>75</a:t>
            </a:fld>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254E2090-9962-E411-B449-8945486EE6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056314BC-7E72-518A-3175-7559FEA5F5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F60B9F5-D09B-55E0-8D94-E117985CE992}"/>
              </a:ext>
            </a:extLst>
          </p:cNvPr>
          <p:cNvSpPr>
            <a:spLocks noGrp="1"/>
          </p:cNvSpPr>
          <p:nvPr>
            <p:ph type="sldNum" sz="quarter" idx="5"/>
          </p:nvPr>
        </p:nvSpPr>
        <p:spPr/>
        <p:txBody>
          <a:bodyPr/>
          <a:lstStyle/>
          <a:p>
            <a:pPr>
              <a:defRPr/>
            </a:pPr>
            <a:fld id="{99122488-681E-4111-BEED-442F03500C88}" type="slidenum">
              <a:rPr lang="en-US" altLang="en-US" smtClean="0"/>
              <a:pPr>
                <a:defRPr/>
              </a:pPr>
              <a:t>76</a:t>
            </a:fld>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DE1A8F01-2F60-F559-578F-45081EC828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B9769978-335A-FDCE-FA2B-C52076A828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D29AD82-E37E-40B3-8CB9-FE89EC112851}"/>
              </a:ext>
            </a:extLst>
          </p:cNvPr>
          <p:cNvSpPr>
            <a:spLocks noGrp="1"/>
          </p:cNvSpPr>
          <p:nvPr>
            <p:ph type="sldNum" sz="quarter" idx="5"/>
          </p:nvPr>
        </p:nvSpPr>
        <p:spPr/>
        <p:txBody>
          <a:bodyPr/>
          <a:lstStyle/>
          <a:p>
            <a:pPr>
              <a:defRPr/>
            </a:pPr>
            <a:fld id="{76FE8898-F5C4-42EB-8906-C3A20D2A80FE}" type="slidenum">
              <a:rPr lang="en-US" altLang="en-US" smtClean="0"/>
              <a:pPr>
                <a:defRPr/>
              </a:pPr>
              <a:t>77</a:t>
            </a:fld>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E84E0595-1C6F-BEB7-EA5A-1DFC2C84F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9A7CA010-5565-686F-53DA-34D30B24E0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A992E97-75B4-EF32-A50B-19EE3EFF2774}"/>
              </a:ext>
            </a:extLst>
          </p:cNvPr>
          <p:cNvSpPr>
            <a:spLocks noGrp="1"/>
          </p:cNvSpPr>
          <p:nvPr>
            <p:ph type="sldNum" sz="quarter" idx="5"/>
          </p:nvPr>
        </p:nvSpPr>
        <p:spPr/>
        <p:txBody>
          <a:bodyPr/>
          <a:lstStyle/>
          <a:p>
            <a:pPr>
              <a:defRPr/>
            </a:pPr>
            <a:fld id="{9CF094A0-EACC-4D2F-8F61-0370F127833A}" type="slidenum">
              <a:rPr lang="en-US" altLang="en-US" smtClean="0"/>
              <a:pPr>
                <a:defRPr/>
              </a:pPr>
              <a:t>78</a:t>
            </a:fld>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0235ACCE-B737-CFE9-87E0-CA74BECD73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3C25603E-AF8E-E06C-05E1-0770737551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E158B0D-61E5-5568-EA7C-5A21694D0FB0}"/>
              </a:ext>
            </a:extLst>
          </p:cNvPr>
          <p:cNvSpPr>
            <a:spLocks noGrp="1"/>
          </p:cNvSpPr>
          <p:nvPr>
            <p:ph type="sldNum" sz="quarter" idx="5"/>
          </p:nvPr>
        </p:nvSpPr>
        <p:spPr/>
        <p:txBody>
          <a:bodyPr/>
          <a:lstStyle/>
          <a:p>
            <a:pPr>
              <a:defRPr/>
            </a:pPr>
            <a:fld id="{CAA70A99-96E5-404F-A851-DE84CFB50CBB}" type="slidenum">
              <a:rPr lang="en-US" altLang="en-US" smtClean="0"/>
              <a:pPr>
                <a:defRPr/>
              </a:pPr>
              <a:t>79</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1608ED7-A150-4DA7-A2DE-F320023E59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33CEFC3-037C-4430-57F5-675CD674A828}"/>
              </a:ext>
            </a:extLst>
          </p:cNvPr>
          <p:cNvSpPr>
            <a:spLocks noGrp="1"/>
          </p:cNvSpPr>
          <p:nvPr>
            <p:ph type="body" idx="1"/>
          </p:nvPr>
        </p:nvSpPr>
        <p:spPr>
          <a:xfrm>
            <a:off x="401638" y="4425950"/>
            <a:ext cx="6324600" cy="4654550"/>
          </a:xfrm>
          <a:ln/>
        </p:spPr>
        <p:txBody>
          <a:bodyPr/>
          <a:lstStyle/>
          <a:p>
            <a:pPr>
              <a:defRPr/>
            </a:pPr>
            <a:r>
              <a:rPr lang="en-US" sz="1050" b="1" dirty="0"/>
              <a:t>The next few slides cover the Civil Rights authorities that are applicable to School Meal Programs.  Jurisdiction for four of the statutes listed on this slide is reliant of receipt of federal financial assistance.</a:t>
            </a:r>
            <a:endParaRPr lang="en-US" sz="1050" b="1" u="sng" dirty="0"/>
          </a:p>
          <a:p>
            <a:pPr marL="175308" indent="-175308">
              <a:buFont typeface="Arial" panose="020B0604020202020204" pitchFamily="34" charset="0"/>
              <a:buChar char="•"/>
              <a:defRPr/>
            </a:pPr>
            <a:r>
              <a:rPr lang="en-US" sz="1050" b="1" u="sng" dirty="0"/>
              <a:t>Title VI of the Civil Rights of 1964 </a:t>
            </a:r>
            <a:r>
              <a:rPr lang="en-US" sz="1050" dirty="0"/>
              <a:t>- States that no recipient of federal financial assistance shall discriminate on the basis of race, color, or national origin in programs and activities that receive federal financial assistance. </a:t>
            </a:r>
            <a:r>
              <a:rPr lang="en-US" sz="1050" u="sng" dirty="0"/>
              <a:t>This is the single most important law that governs all that we do in Civil Rights.</a:t>
            </a:r>
          </a:p>
          <a:p>
            <a:pPr marL="175308" indent="-175308">
              <a:buFont typeface="Arial" panose="020B0604020202020204" pitchFamily="34" charset="0"/>
              <a:buChar char="•"/>
              <a:defRPr/>
            </a:pPr>
            <a:r>
              <a:rPr lang="en-US" sz="1050" b="1" u="sng" dirty="0"/>
              <a:t>Civil Rights Restoration Act of 1987 </a:t>
            </a:r>
            <a:r>
              <a:rPr lang="en-US" sz="1050" b="1" dirty="0"/>
              <a:t>clarifies the intent of Congress as it relates to the scope of Title VI of the Civil Rights Act of 1964</a:t>
            </a:r>
            <a:r>
              <a:rPr lang="en-US" sz="1050" dirty="0"/>
              <a:t>, Title IX of the Education Amendments of 1972, Section 504 of the Rehabilitation Act of 1973, and the Age Discrimination Act of 1975</a:t>
            </a:r>
            <a:r>
              <a:rPr lang="en-US" sz="1050" b="1" dirty="0"/>
              <a:t>.  The ACT ensures that recipients of federal financial assistance comply with these Civil Rights laws in all programs and activities, not just in the particular program or activity that received the federal financial assistance.</a:t>
            </a:r>
          </a:p>
          <a:p>
            <a:pPr marL="175308" indent="-175308">
              <a:buFont typeface="Arial" panose="020B0604020202020204" pitchFamily="34" charset="0"/>
              <a:buChar char="•"/>
              <a:defRPr/>
            </a:pPr>
            <a:r>
              <a:rPr lang="en-US" sz="1050" b="1" u="sng" dirty="0"/>
              <a:t>Section 504 </a:t>
            </a:r>
            <a:r>
              <a:rPr lang="en-US" sz="1050" dirty="0"/>
              <a:t>prohibits discrimination on the basis of disability by recipients of Federal financial assistance.</a:t>
            </a:r>
          </a:p>
          <a:p>
            <a:pPr marL="175308" indent="-175308">
              <a:buFont typeface="Arial" panose="020B0604020202020204" pitchFamily="34" charset="0"/>
              <a:buChar char="•"/>
              <a:defRPr/>
            </a:pPr>
            <a:r>
              <a:rPr lang="en-US" sz="1050" b="1" u="sng" dirty="0"/>
              <a:t>Title IX prohibits discrimination </a:t>
            </a:r>
            <a:r>
              <a:rPr lang="en-US" sz="1050" dirty="0"/>
              <a:t>the basis of sex, which now includes gender expression and sexual orientation, under any education program or activity receiving Federal financial assistance;</a:t>
            </a:r>
          </a:p>
          <a:p>
            <a:pPr marL="175308" indent="-175308">
              <a:buFont typeface="Arial" panose="020B0604020202020204" pitchFamily="34" charset="0"/>
              <a:buChar char="•"/>
              <a:defRPr/>
            </a:pPr>
            <a:r>
              <a:rPr lang="en-US" sz="1050" b="1" u="sng" dirty="0"/>
              <a:t>Age Discrimination Act of 1975</a:t>
            </a:r>
            <a:r>
              <a:rPr lang="en-US" sz="1050" b="1" dirty="0"/>
              <a:t> </a:t>
            </a:r>
            <a:r>
              <a:rPr lang="en-US" sz="1050" dirty="0"/>
              <a:t>- prohibits discrimination based on age in programs or activities receiving Federal financial assistance.</a:t>
            </a:r>
          </a:p>
          <a:p>
            <a:pPr marL="175308" indent="-175308">
              <a:buFont typeface="Arial" panose="020B0604020202020204" pitchFamily="34" charset="0"/>
              <a:buChar char="•"/>
              <a:defRPr/>
            </a:pPr>
            <a:r>
              <a:rPr lang="en-US" sz="1050" b="1" u="sng" dirty="0"/>
              <a:t>Like Section 504, the ADA and ADAAA </a:t>
            </a:r>
            <a:r>
              <a:rPr lang="en-US" sz="1050" dirty="0"/>
              <a:t>prohibit discrimination on the basis of disability. </a:t>
            </a:r>
          </a:p>
          <a:p>
            <a:pPr marL="175308" indent="-175308">
              <a:buFont typeface="Arial" panose="020B0604020202020204" pitchFamily="34" charset="0"/>
              <a:buChar char="•"/>
              <a:defRPr/>
            </a:pPr>
            <a:r>
              <a:rPr lang="en-US" sz="1050" dirty="0"/>
              <a:t>However, jurisdiction for the ADA and the ADA Amendments Act of 2008 is not reliant on receipt of federal financial assistance.</a:t>
            </a:r>
            <a:endParaRPr lang="en-US" sz="1050" b="1" u="sng" dirty="0"/>
          </a:p>
          <a:p>
            <a:pPr marL="175308" indent="-175308">
              <a:buFont typeface="Arial" panose="020B0604020202020204" pitchFamily="34" charset="0"/>
              <a:buChar char="•"/>
              <a:defRPr/>
            </a:pPr>
            <a:r>
              <a:rPr lang="en-US" sz="1050" b="1" u="sng" dirty="0"/>
              <a:t>Title II prohibits discrimination </a:t>
            </a:r>
            <a:r>
              <a:rPr lang="en-US" sz="1050" dirty="0"/>
              <a:t>on the basis of disability by public entities (state and local governments).</a:t>
            </a:r>
          </a:p>
          <a:p>
            <a:pPr marL="175308" indent="-175308">
              <a:buFont typeface="Arial" panose="020B0604020202020204" pitchFamily="34" charset="0"/>
              <a:buChar char="•"/>
              <a:defRPr/>
            </a:pPr>
            <a:r>
              <a:rPr lang="en-US" sz="1050" b="1" u="sng" dirty="0"/>
              <a:t>Title III of the ADA </a:t>
            </a:r>
            <a:r>
              <a:rPr lang="en-US" sz="1050" dirty="0"/>
              <a:t>prohibits discrimination on the basis of disability by public accommodations in commercial facilities, including private schools. Entities controlled by religious organizations, including places of worship, are not covered</a:t>
            </a:r>
            <a:r>
              <a:rPr lang="en-US" dirty="0"/>
              <a:t>.</a:t>
            </a:r>
          </a:p>
          <a:p>
            <a:pPr>
              <a:defRPr/>
            </a:pPr>
            <a:endParaRPr lang="en-US" dirty="0"/>
          </a:p>
          <a:p>
            <a:pPr>
              <a:defRPr/>
            </a:pPr>
            <a:endParaRPr lang="en-US" dirty="0"/>
          </a:p>
        </p:txBody>
      </p:sp>
      <p:sp>
        <p:nvSpPr>
          <p:cNvPr id="78852" name="Slide Number Placeholder 3">
            <a:extLst>
              <a:ext uri="{FF2B5EF4-FFF2-40B4-BE49-F238E27FC236}">
                <a16:creationId xmlns:a16="http://schemas.microsoft.com/office/drawing/2014/main" id="{AA4F4B01-434C-1B53-9FA9-0463810A3025}"/>
              </a:ext>
            </a:extLst>
          </p:cNvPr>
          <p:cNvSpPr>
            <a:spLocks noGrp="1"/>
          </p:cNvSpPr>
          <p:nvPr>
            <p:ph type="sldNum" sz="quarter" idx="5"/>
          </p:nvPr>
        </p:nvSpPr>
        <p:spPr/>
        <p:txBody>
          <a:bodyPr/>
          <a:lstStyle/>
          <a:p>
            <a:pPr>
              <a:defRPr/>
            </a:pPr>
            <a:fld id="{F66DA2CB-7664-4FD5-ABE4-7F356E88A297}"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7DE1CE3-D3E0-2AE7-E93B-C9DE9FDC3E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4CBB94B8-6F4B-755A-3BDA-FD569113B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FA5A4E3-0A1E-6CBC-E42D-81A5243E3F6D}"/>
              </a:ext>
            </a:extLst>
          </p:cNvPr>
          <p:cNvSpPr>
            <a:spLocks noGrp="1"/>
          </p:cNvSpPr>
          <p:nvPr>
            <p:ph type="sldNum" sz="quarter" idx="5"/>
          </p:nvPr>
        </p:nvSpPr>
        <p:spPr/>
        <p:txBody>
          <a:bodyPr/>
          <a:lstStyle/>
          <a:p>
            <a:pPr>
              <a:defRPr/>
            </a:pPr>
            <a:fld id="{C36140A7-390F-4979-85E1-FADBE2B478C6}" type="slidenum">
              <a:rPr lang="en-US" altLang="en-US" smtClean="0"/>
              <a:pPr>
                <a:defRPr/>
              </a:pPr>
              <a:t>80</a:t>
            </a:fld>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E6F89C7D-4D0A-4B61-847C-0C913FFB8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221BB331-DB2B-828B-B881-A3C4DED3A983}"/>
              </a:ext>
            </a:extLst>
          </p:cNvPr>
          <p:cNvSpPr>
            <a:spLocks noGrp="1" noChangeArrowheads="1"/>
          </p:cNvSpPr>
          <p:nvPr>
            <p:ph type="body" idx="1"/>
          </p:nvPr>
        </p:nvSpPr>
        <p:spPr bwMode="auto">
          <a:xfrm>
            <a:off x="701675" y="4473575"/>
            <a:ext cx="5607050" cy="5359400"/>
          </a:xfrm>
        </p:spPr>
        <p:txBody>
          <a:bodyPr wrap="square" numCol="1" anchor="t" anchorCtr="0" compatLnSpc="1">
            <a:prstTxWarp prst="textNoShape">
              <a:avLst/>
            </a:prstTxWarp>
          </a:bodyPr>
          <a:lstStyle/>
          <a:p>
            <a:pPr marL="12700">
              <a:spcAft>
                <a:spcPts val="1200"/>
              </a:spcAft>
              <a:buClr>
                <a:srgbClr val="146542"/>
              </a:buClr>
              <a:tabLst>
                <a:tab pos="3841750" algn="l"/>
              </a:tabLst>
            </a:pPr>
            <a:r>
              <a:rPr lang="en-US" altLang="en-US">
                <a:latin typeface="Arial" panose="020B0604020202020204" pitchFamily="34" charset="0"/>
                <a:ea typeface="Verdana" panose="020B0604030504040204" pitchFamily="34" charset="0"/>
                <a:cs typeface="Arial" panose="020B0604020202020204" pitchFamily="34" charset="0"/>
              </a:rPr>
              <a:t>A public entity or recipient is not required to take action if it would result in undue financial and administrative burdens.  However, when evaluating a fundamental alteration claim, the resources of the entire agency or program available for use in funding and operation of the service, program or activity are considered.</a:t>
            </a:r>
          </a:p>
          <a:p>
            <a:pPr marL="12700">
              <a:spcAft>
                <a:spcPts val="1200"/>
              </a:spcAft>
              <a:buClr>
                <a:srgbClr val="146542"/>
              </a:buClr>
              <a:tabLst>
                <a:tab pos="3841750" algn="l"/>
              </a:tabLst>
            </a:pPr>
            <a:r>
              <a:rPr lang="en-US" altLang="en-US">
                <a:latin typeface="Arial" panose="020B0604020202020204" pitchFamily="34" charset="0"/>
                <a:ea typeface="Verdana" panose="020B0604030504040204" pitchFamily="34" charset="0"/>
                <a:cs typeface="Arial" panose="020B0604020202020204" pitchFamily="34" charset="0"/>
              </a:rPr>
              <a:t>Its always the service provider’s burden to prove </a:t>
            </a:r>
          </a:p>
          <a:p>
            <a:pPr marL="12700">
              <a:spcAft>
                <a:spcPts val="1200"/>
              </a:spcAft>
              <a:buClr>
                <a:srgbClr val="146542"/>
              </a:buClr>
              <a:tabLst>
                <a:tab pos="3841750" algn="l"/>
              </a:tabLst>
            </a:pPr>
            <a:r>
              <a:rPr lang="en-US" altLang="en-US">
                <a:latin typeface="Arial" panose="020B0604020202020204" pitchFamily="34" charset="0"/>
                <a:ea typeface="Verdana" panose="020B0604030504040204" pitchFamily="34" charset="0"/>
                <a:cs typeface="Arial" panose="020B0604020202020204" pitchFamily="34" charset="0"/>
              </a:rPr>
              <a:t>If proven, the provider still must provide services to the maximum extent possible</a:t>
            </a:r>
          </a:p>
          <a:p>
            <a:pPr marL="12700">
              <a:buClr>
                <a:srgbClr val="146542"/>
              </a:buClr>
              <a:tabLst>
                <a:tab pos="3841750" algn="l"/>
              </a:tabLst>
            </a:pPr>
            <a:r>
              <a:rPr lang="en-US" altLang="en-US">
                <a:latin typeface="Arial" panose="020B0604020202020204" pitchFamily="34" charset="0"/>
                <a:cs typeface="Arial" panose="020B0604020202020204" pitchFamily="34" charset="0"/>
              </a:rPr>
              <a:t>The Decision that compliance would result in such alteration or burdens must be made by head of public entity, or their designee</a:t>
            </a:r>
          </a:p>
          <a:p>
            <a:pPr marL="12700">
              <a:buClr>
                <a:srgbClr val="146542"/>
              </a:buClr>
              <a:tabLst>
                <a:tab pos="3841750" algn="l"/>
              </a:tabLst>
            </a:pPr>
            <a:endParaRPr lang="en-US" altLang="en-US">
              <a:latin typeface="Arial" panose="020B0604020202020204" pitchFamily="34" charset="0"/>
              <a:cs typeface="Arial" panose="020B0604020202020204" pitchFamily="34" charset="0"/>
            </a:endParaRPr>
          </a:p>
          <a:p>
            <a:pPr marL="12700">
              <a:buClr>
                <a:srgbClr val="146542"/>
              </a:buClr>
              <a:tabLst>
                <a:tab pos="3841750" algn="l"/>
              </a:tabLst>
            </a:pPr>
            <a:r>
              <a:rPr lang="en-US" altLang="en-US">
                <a:latin typeface="Arial" panose="020B0604020202020204" pitchFamily="34" charset="0"/>
                <a:cs typeface="Arial" panose="020B0604020202020204" pitchFamily="34" charset="0"/>
              </a:rPr>
              <a:t>It must be accompanied by a written statement of the reasons for reaching that conclusion</a:t>
            </a:r>
          </a:p>
          <a:p>
            <a:pPr marL="12700">
              <a:buClr>
                <a:srgbClr val="146542"/>
              </a:buClr>
              <a:tabLst>
                <a:tab pos="3841750" algn="l"/>
              </a:tabLst>
            </a:pPr>
            <a:r>
              <a:rPr lang="en-US" altLang="en-US"/>
              <a:t>Direct Threat means a significant risk to the health or safety of others that cannot be eliminated by a modification of policies, practices or procedures, or by the provision of auxiliary aids or services as provided in (28 CFR§35.139) A public entity may impose legitimate safety requirements necessary for the safe operation of its services, programs, or activities . However, the public entity must ensure that its safety requirements are based on actual risks, not on mere speculation, stereotypes, or generalizations about individuals with disabilities (28 CFR 35.130(h)</a:t>
            </a:r>
          </a:p>
          <a:p>
            <a:pPr marL="12700">
              <a:tabLst>
                <a:tab pos="3841750" algn="l"/>
              </a:tabLst>
            </a:pPr>
            <a:endParaRPr lang="en-US" altLang="en-US"/>
          </a:p>
          <a:p>
            <a:pPr marL="12700">
              <a:tabLst>
                <a:tab pos="3841750" algn="l"/>
              </a:tabLst>
            </a:pPr>
            <a:endParaRPr lang="en-US" altLang="en-US"/>
          </a:p>
        </p:txBody>
      </p:sp>
      <p:sp>
        <p:nvSpPr>
          <p:cNvPr id="4" name="Slide Number Placeholder 3">
            <a:extLst>
              <a:ext uri="{FF2B5EF4-FFF2-40B4-BE49-F238E27FC236}">
                <a16:creationId xmlns:a16="http://schemas.microsoft.com/office/drawing/2014/main" id="{76EB3186-5783-1FF7-9BE5-EE5D98B4746F}"/>
              </a:ext>
            </a:extLst>
          </p:cNvPr>
          <p:cNvSpPr>
            <a:spLocks noGrp="1"/>
          </p:cNvSpPr>
          <p:nvPr>
            <p:ph type="sldNum" sz="quarter" idx="5"/>
          </p:nvPr>
        </p:nvSpPr>
        <p:spPr/>
        <p:txBody>
          <a:bodyPr/>
          <a:lstStyle/>
          <a:p>
            <a:pPr>
              <a:defRPr/>
            </a:pPr>
            <a:fld id="{160DEFBD-0349-4156-920A-21CAEAEB5F7D}" type="slidenum">
              <a:rPr lang="en-US" altLang="en-US" smtClean="0"/>
              <a:pPr>
                <a:defRPr/>
              </a:pPr>
              <a:t>81</a:t>
            </a:fld>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A1AB26DF-1223-A07F-E240-AAF7E99B7B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38E00668-3755-149A-16E4-2C6FC500EC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BB8CA01-8EA4-1FE2-AA24-8171F8F44F68}"/>
              </a:ext>
            </a:extLst>
          </p:cNvPr>
          <p:cNvSpPr>
            <a:spLocks noGrp="1"/>
          </p:cNvSpPr>
          <p:nvPr>
            <p:ph type="sldNum" sz="quarter" idx="5"/>
          </p:nvPr>
        </p:nvSpPr>
        <p:spPr/>
        <p:txBody>
          <a:bodyPr/>
          <a:lstStyle/>
          <a:p>
            <a:pPr>
              <a:defRPr/>
            </a:pPr>
            <a:fld id="{FB613D8A-BA17-455D-9CDD-28C8AD7F0DCC}" type="slidenum">
              <a:rPr lang="en-US" altLang="en-US" smtClean="0"/>
              <a:pPr>
                <a:defRPr/>
              </a:pPr>
              <a:t>82</a:t>
            </a:fld>
            <a:endParaRPr lang="en-US"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4837B080-CEFC-AA67-ED37-4C0CE85BE9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87CFF6AB-971A-A50C-55F7-8B292C8BEF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9031812-BEE4-33FA-3EEA-DF3564037D53}"/>
              </a:ext>
            </a:extLst>
          </p:cNvPr>
          <p:cNvSpPr>
            <a:spLocks noGrp="1"/>
          </p:cNvSpPr>
          <p:nvPr>
            <p:ph type="sldNum" sz="quarter" idx="5"/>
          </p:nvPr>
        </p:nvSpPr>
        <p:spPr/>
        <p:txBody>
          <a:bodyPr/>
          <a:lstStyle/>
          <a:p>
            <a:pPr>
              <a:defRPr/>
            </a:pPr>
            <a:fld id="{68F0D468-1DC7-4395-B007-23A21F7E4DAA}" type="slidenum">
              <a:rPr lang="en-US" altLang="en-US" smtClean="0"/>
              <a:pPr>
                <a:defRPr/>
              </a:pPr>
              <a:t>83</a:t>
            </a:fld>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2304FBBB-8C00-426E-6AE2-DC53663596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63A12F49-6E86-A4A2-CB41-ABCCF10CF6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9415146-F726-B466-3FBE-073DB6358DD6}"/>
              </a:ext>
            </a:extLst>
          </p:cNvPr>
          <p:cNvSpPr>
            <a:spLocks noGrp="1"/>
          </p:cNvSpPr>
          <p:nvPr>
            <p:ph type="sldNum" sz="quarter" idx="5"/>
          </p:nvPr>
        </p:nvSpPr>
        <p:spPr/>
        <p:txBody>
          <a:bodyPr/>
          <a:lstStyle/>
          <a:p>
            <a:pPr>
              <a:defRPr/>
            </a:pPr>
            <a:fld id="{77739078-86F4-49AE-9ADC-AFCD2085A073}" type="slidenum">
              <a:rPr lang="en-US" altLang="en-US" smtClean="0"/>
              <a:pPr>
                <a:defRPr/>
              </a:pPr>
              <a:t>84</a:t>
            </a:fld>
            <a:endParaRPr lang="en-US"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F95B7F-65D5-4CCB-A221-D3410134E463}" type="slidenum">
              <a:rPr lang="en-US" altLang="en-US" smtClean="0"/>
              <a:pPr>
                <a:defRPr/>
              </a:pPr>
              <a:t>85</a:t>
            </a:fld>
            <a:endParaRPr lang="en-US" altLang="en-US" dirty="0"/>
          </a:p>
        </p:txBody>
      </p:sp>
    </p:spTree>
    <p:extLst>
      <p:ext uri="{BB962C8B-B14F-4D97-AF65-F5344CB8AC3E}">
        <p14:creationId xmlns:p14="http://schemas.microsoft.com/office/powerpoint/2010/main" val="20819822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DB6BF831-6F73-5148-4646-A5F2B56509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C009EE1B-5332-6865-52D4-2ED93441C1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FC682C4-4F56-13BC-A215-40B1D6D490AB}"/>
              </a:ext>
            </a:extLst>
          </p:cNvPr>
          <p:cNvSpPr>
            <a:spLocks noGrp="1"/>
          </p:cNvSpPr>
          <p:nvPr>
            <p:ph type="sldNum" sz="quarter" idx="5"/>
          </p:nvPr>
        </p:nvSpPr>
        <p:spPr/>
        <p:txBody>
          <a:bodyPr/>
          <a:lstStyle/>
          <a:p>
            <a:pPr>
              <a:defRPr/>
            </a:pPr>
            <a:fld id="{7A40699D-77E6-4E7C-BA7D-F08163D6E09C}" type="slidenum">
              <a:rPr lang="en-US" altLang="en-US" smtClean="0"/>
              <a:pPr>
                <a:defRPr/>
              </a:pPr>
              <a:t>86</a:t>
            </a:fld>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EAACF133-7569-E288-702B-15BF3BDC2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4D479979-9EFC-899F-4D44-4DAF59D354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980EF04-20D3-897D-63DA-56DE1606CDEC}"/>
              </a:ext>
            </a:extLst>
          </p:cNvPr>
          <p:cNvSpPr>
            <a:spLocks noGrp="1"/>
          </p:cNvSpPr>
          <p:nvPr>
            <p:ph type="sldNum" sz="quarter" idx="5"/>
          </p:nvPr>
        </p:nvSpPr>
        <p:spPr/>
        <p:txBody>
          <a:bodyPr/>
          <a:lstStyle/>
          <a:p>
            <a:pPr>
              <a:defRPr/>
            </a:pPr>
            <a:fld id="{B70608C3-37E1-4E70-A63E-833D68C96995}" type="slidenum">
              <a:rPr lang="en-US" altLang="en-US" smtClean="0"/>
              <a:pPr>
                <a:defRPr/>
              </a:pPr>
              <a:t>87</a:t>
            </a:fld>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1FF60FF6-D1F5-AD29-7AB9-F905C6DBB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3B7B8BE9-3E16-6262-8072-48D30B8010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DF6D7FD-A336-2E74-CED1-68728BC1F2F0}"/>
              </a:ext>
            </a:extLst>
          </p:cNvPr>
          <p:cNvSpPr>
            <a:spLocks noGrp="1"/>
          </p:cNvSpPr>
          <p:nvPr>
            <p:ph type="sldNum" sz="quarter" idx="5"/>
          </p:nvPr>
        </p:nvSpPr>
        <p:spPr/>
        <p:txBody>
          <a:bodyPr/>
          <a:lstStyle/>
          <a:p>
            <a:pPr>
              <a:defRPr/>
            </a:pPr>
            <a:fld id="{D6CC3BC0-09F5-4451-B5E0-40192EC4BA14}" type="slidenum">
              <a:rPr lang="en-US" altLang="en-US" smtClean="0"/>
              <a:pPr>
                <a:defRPr/>
              </a:pPr>
              <a:t>88</a:t>
            </a:fld>
            <a:endParaRPr lang="en-US"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643EA92A-EB0E-E507-63E2-4A2DF50453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06587034-7270-DD85-F0A8-7A0DC4B2AF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24AAF11-A298-B1E6-07E6-2C4B53EF305C}"/>
              </a:ext>
            </a:extLst>
          </p:cNvPr>
          <p:cNvSpPr>
            <a:spLocks noGrp="1"/>
          </p:cNvSpPr>
          <p:nvPr>
            <p:ph type="sldNum" sz="quarter" idx="5"/>
          </p:nvPr>
        </p:nvSpPr>
        <p:spPr/>
        <p:txBody>
          <a:bodyPr/>
          <a:lstStyle/>
          <a:p>
            <a:pPr>
              <a:defRPr/>
            </a:pPr>
            <a:fld id="{BF6EBEE8-B7C4-465F-930C-1C7746DAD971}" type="slidenum">
              <a:rPr lang="en-US" altLang="en-US" smtClean="0"/>
              <a:pPr>
                <a:defRPr/>
              </a:pPr>
              <a:t>89</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3ED33B9-B4CC-5E41-3686-5B2D5D222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F7E9B3A-36FA-B54E-FF88-D893343560D6}"/>
              </a:ext>
            </a:extLst>
          </p:cNvPr>
          <p:cNvSpPr>
            <a:spLocks noGrp="1"/>
          </p:cNvSpPr>
          <p:nvPr>
            <p:ph type="body" idx="1"/>
          </p:nvPr>
        </p:nvSpPr>
        <p:spPr>
          <a:xfrm>
            <a:off x="636588" y="4421188"/>
            <a:ext cx="5618162" cy="4189412"/>
          </a:xfrm>
          <a:ln/>
        </p:spPr>
        <p:txBody>
          <a:bodyPr/>
          <a:lstStyle/>
          <a:p>
            <a:pPr marL="175308" indent="-175308">
              <a:buFont typeface="Wingdings" panose="05000000000000000000" pitchFamily="2" charset="2"/>
              <a:buChar char="§"/>
              <a:defRPr/>
            </a:pPr>
            <a:endParaRPr lang="en-US" dirty="0"/>
          </a:p>
          <a:p>
            <a:pPr marL="175308" indent="-175308">
              <a:buFont typeface="Wingdings" panose="05000000000000000000" pitchFamily="2" charset="2"/>
              <a:buChar char="§"/>
              <a:defRPr/>
            </a:pPr>
            <a:r>
              <a:rPr lang="en-US" dirty="0"/>
              <a:t>In addition to program-specific Civil Rights requirements, the USDA’s implementing regulations for nondiscrimination in Federally Assisted Programs are at 7 CFR Part 15, 15a &amp; 15b &amp; 15c. </a:t>
            </a:r>
            <a:r>
              <a:rPr lang="en-US" b="1" dirty="0"/>
              <a:t> These regulations give authority to USDA agencies to develop Civil Rights requirements.  </a:t>
            </a:r>
          </a:p>
          <a:p>
            <a:pPr marL="175308" indent="-175308">
              <a:buFont typeface="Wingdings" panose="05000000000000000000" pitchFamily="2" charset="2"/>
              <a:buChar char="§"/>
              <a:defRPr/>
            </a:pPr>
            <a:endParaRPr lang="en-US" dirty="0"/>
          </a:p>
          <a:p>
            <a:pPr marL="175308" indent="-175308">
              <a:buFont typeface="Wingdings" panose="05000000000000000000" pitchFamily="2" charset="2"/>
              <a:buChar char="§"/>
              <a:defRPr/>
            </a:pPr>
            <a:r>
              <a:rPr lang="en-US" dirty="0"/>
              <a:t>7 CFR Part 16, “Equal Opportunity for Religious Organizations” – </a:t>
            </a:r>
            <a:r>
              <a:rPr lang="en-US" b="1" dirty="0"/>
              <a:t>States religiously affiliated organizations should be able to compete on equal footing with other organizations for USDA assistance</a:t>
            </a:r>
            <a:r>
              <a:rPr lang="en-US" dirty="0"/>
              <a:t>.</a:t>
            </a:r>
          </a:p>
          <a:p>
            <a:pPr marL="175308" indent="-175308">
              <a:buFont typeface="Wingdings" panose="05000000000000000000" pitchFamily="2" charset="2"/>
              <a:buChar char="§"/>
              <a:defRPr/>
            </a:pPr>
            <a:endParaRPr lang="en-US" dirty="0"/>
          </a:p>
          <a:p>
            <a:pPr marL="175308" indent="-175308">
              <a:buFont typeface="Wingdings" panose="05000000000000000000" pitchFamily="2" charset="2"/>
              <a:buChar char="§"/>
              <a:defRPr/>
            </a:pPr>
            <a:r>
              <a:rPr lang="en-US" dirty="0"/>
              <a:t>7 CFR Part 16 </a:t>
            </a:r>
            <a:r>
              <a:rPr lang="en-US" b="1" dirty="0"/>
              <a:t>ensures that no organization will be discriminated against in a USDA-funded program on the basis of religion and that USDA-funded programs are available to all regardless of religion.  </a:t>
            </a:r>
            <a:r>
              <a:rPr lang="en-US" dirty="0"/>
              <a:t>This is a two-way protection in that any organization who participates in USDA programs agree not to discriminate. </a:t>
            </a:r>
          </a:p>
          <a:p>
            <a:pPr>
              <a:defRPr/>
            </a:pPr>
            <a:endParaRPr lang="en-US" dirty="0"/>
          </a:p>
          <a:p>
            <a:pPr marL="175308" indent="-175308">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a:p>
            <a:pPr eaLnBrk="1" hangingPunct="1">
              <a:defRPr/>
            </a:pPr>
            <a:endParaRPr lang="en-US" dirty="0"/>
          </a:p>
        </p:txBody>
      </p:sp>
      <p:sp>
        <p:nvSpPr>
          <p:cNvPr id="79876" name="Slide Number Placeholder 3">
            <a:extLst>
              <a:ext uri="{FF2B5EF4-FFF2-40B4-BE49-F238E27FC236}">
                <a16:creationId xmlns:a16="http://schemas.microsoft.com/office/drawing/2014/main" id="{C154B43B-FF2F-1149-19EF-A49948BF7ED1}"/>
              </a:ext>
            </a:extLst>
          </p:cNvPr>
          <p:cNvSpPr>
            <a:spLocks noGrp="1"/>
          </p:cNvSpPr>
          <p:nvPr>
            <p:ph type="sldNum" sz="quarter" idx="5"/>
          </p:nvPr>
        </p:nvSpPr>
        <p:spPr/>
        <p:txBody>
          <a:bodyPr/>
          <a:lstStyle/>
          <a:p>
            <a:pPr>
              <a:defRPr/>
            </a:pPr>
            <a:fld id="{2CA162A5-D052-4166-B879-DD43F54F9BF8}"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9032AB44-1CE7-A2AB-0264-927C720A71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B86A44C8-B64D-D769-9FF4-686E3326BE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DB1A188-42F9-2721-040F-D9D977DA9A2D}"/>
              </a:ext>
            </a:extLst>
          </p:cNvPr>
          <p:cNvSpPr>
            <a:spLocks noGrp="1"/>
          </p:cNvSpPr>
          <p:nvPr>
            <p:ph type="sldNum" sz="quarter" idx="5"/>
          </p:nvPr>
        </p:nvSpPr>
        <p:spPr/>
        <p:txBody>
          <a:bodyPr/>
          <a:lstStyle/>
          <a:p>
            <a:pPr>
              <a:defRPr/>
            </a:pPr>
            <a:fld id="{53F2E641-8820-43F8-8B7C-5D26E7A60F97}" type="slidenum">
              <a:rPr lang="en-US" altLang="en-US" smtClean="0"/>
              <a:pPr>
                <a:defRPr/>
              </a:pPr>
              <a:t>90</a:t>
            </a:fld>
            <a:endParaRPr lang="en-US"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100EBA07-EF78-BACE-BBCD-78439A4703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85C72EC1-963F-6E0C-3FA5-00E0FACB2A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99281C0-5E60-7A28-CA83-F32310708B87}"/>
              </a:ext>
            </a:extLst>
          </p:cNvPr>
          <p:cNvSpPr>
            <a:spLocks noGrp="1"/>
          </p:cNvSpPr>
          <p:nvPr>
            <p:ph type="sldNum" sz="quarter" idx="5"/>
          </p:nvPr>
        </p:nvSpPr>
        <p:spPr/>
        <p:txBody>
          <a:bodyPr/>
          <a:lstStyle/>
          <a:p>
            <a:pPr>
              <a:defRPr/>
            </a:pPr>
            <a:fld id="{518EEAC0-3DC0-4D50-8315-B0D848710746}" type="slidenum">
              <a:rPr lang="en-US" altLang="en-US" smtClean="0"/>
              <a:pPr>
                <a:defRPr/>
              </a:pPr>
              <a:t>91</a:t>
            </a:fld>
            <a:endParaRPr lang="en-US"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D8F683A3-A337-4331-64BB-452FF9BB82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77D9B198-C61D-0F8E-D569-2B134243E2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r>
              <a:rPr lang="en-US" altLang="en-US"/>
              <a:t>“Significant findings” must be provided in writing to the reviewed entity and to FNS. </a:t>
            </a:r>
          </a:p>
          <a:p>
            <a:r>
              <a:rPr lang="en-US" altLang="en-US"/>
              <a:t>A significant finding is an egregious and repetitive finding or a policy or procedure that has a disproportionate, adverse effect on a particular protected class (disparate impact).</a:t>
            </a:r>
          </a:p>
          <a:p>
            <a:r>
              <a:rPr lang="en-US" altLang="en-US"/>
              <a:t> </a:t>
            </a:r>
          </a:p>
          <a:p>
            <a:endParaRPr lang="en-US" altLang="en-US"/>
          </a:p>
        </p:txBody>
      </p:sp>
      <p:sp>
        <p:nvSpPr>
          <p:cNvPr id="4" name="Slide Number Placeholder 3">
            <a:extLst>
              <a:ext uri="{FF2B5EF4-FFF2-40B4-BE49-F238E27FC236}">
                <a16:creationId xmlns:a16="http://schemas.microsoft.com/office/drawing/2014/main" id="{B033042A-74F2-516C-725D-76F275502055}"/>
              </a:ext>
            </a:extLst>
          </p:cNvPr>
          <p:cNvSpPr>
            <a:spLocks noGrp="1"/>
          </p:cNvSpPr>
          <p:nvPr>
            <p:ph type="sldNum" sz="quarter" idx="5"/>
          </p:nvPr>
        </p:nvSpPr>
        <p:spPr/>
        <p:txBody>
          <a:bodyPr/>
          <a:lstStyle/>
          <a:p>
            <a:pPr>
              <a:defRPr/>
            </a:pPr>
            <a:fld id="{50F28DD9-0E05-4213-A936-7339299D9730}" type="slidenum">
              <a:rPr lang="en-US" altLang="en-US" smtClean="0"/>
              <a:pPr>
                <a:defRPr/>
              </a:pPr>
              <a:t>92</a:t>
            </a:fld>
            <a:endParaRPr lang="en-US"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B5DEC122-52A4-FB99-4BD3-2730C52D3B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5D414589-169D-873C-3AE5-082E8A9256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9B55008-8E92-4DC0-4321-1DE0BF75A0A8}"/>
              </a:ext>
            </a:extLst>
          </p:cNvPr>
          <p:cNvSpPr>
            <a:spLocks noGrp="1"/>
          </p:cNvSpPr>
          <p:nvPr>
            <p:ph type="sldNum" sz="quarter" idx="5"/>
          </p:nvPr>
        </p:nvSpPr>
        <p:spPr/>
        <p:txBody>
          <a:bodyPr/>
          <a:lstStyle/>
          <a:p>
            <a:pPr>
              <a:defRPr/>
            </a:pPr>
            <a:fld id="{6DAD2FDC-C277-47D1-B05F-B9997ED364E1}" type="slidenum">
              <a:rPr lang="en-US" altLang="en-US" smtClean="0"/>
              <a:pPr>
                <a:defRPr/>
              </a:pPr>
              <a:t>93</a:t>
            </a:fld>
            <a:endParaRPr lang="en-US"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291EB9F7-E088-8525-EC1C-0DDEACBC93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AA001F84-5609-7294-71B0-424CDA6FA5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F168761-FBA2-C943-5C01-6806F93B7E2E}"/>
              </a:ext>
            </a:extLst>
          </p:cNvPr>
          <p:cNvSpPr>
            <a:spLocks noGrp="1"/>
          </p:cNvSpPr>
          <p:nvPr>
            <p:ph type="sldNum" sz="quarter" idx="5"/>
          </p:nvPr>
        </p:nvSpPr>
        <p:spPr/>
        <p:txBody>
          <a:bodyPr/>
          <a:lstStyle/>
          <a:p>
            <a:pPr>
              <a:defRPr/>
            </a:pPr>
            <a:fld id="{FA717B62-CBB6-44D7-9B74-113CEB6B8BDA}" type="slidenum">
              <a:rPr lang="en-US" altLang="en-US" smtClean="0"/>
              <a:pPr>
                <a:defRPr/>
              </a:pPr>
              <a:t>94</a:t>
            </a:fld>
            <a:endParaRPr lang="en-US"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C1B7D48E-6D5F-98FF-FBB4-7FCF311B79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C81DF0D4-BEF9-6D55-98D7-83EEC1A079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7B514B6-DB7A-E8DD-A168-02ADF6F62B67}"/>
              </a:ext>
            </a:extLst>
          </p:cNvPr>
          <p:cNvSpPr>
            <a:spLocks noGrp="1"/>
          </p:cNvSpPr>
          <p:nvPr>
            <p:ph type="sldNum" sz="quarter" idx="5"/>
          </p:nvPr>
        </p:nvSpPr>
        <p:spPr/>
        <p:txBody>
          <a:bodyPr/>
          <a:lstStyle/>
          <a:p>
            <a:pPr>
              <a:defRPr/>
            </a:pPr>
            <a:fld id="{2700CEC0-065E-47F0-8B4F-92400F2558F0}" type="slidenum">
              <a:rPr lang="en-US" altLang="en-US" smtClean="0"/>
              <a:pPr>
                <a:defRPr/>
              </a:pPr>
              <a:t>95</a:t>
            </a:fld>
            <a:endParaRPr lang="en-US"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1AAAF243-BE97-CFB7-F0CD-9B5BD24307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3ACD8FBE-8A9B-B28F-A57C-B52B82728C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CA832D5-74C7-8CD1-9CA6-245B1F8F0A53}"/>
              </a:ext>
            </a:extLst>
          </p:cNvPr>
          <p:cNvSpPr>
            <a:spLocks noGrp="1"/>
          </p:cNvSpPr>
          <p:nvPr>
            <p:ph type="sldNum" sz="quarter" idx="5"/>
          </p:nvPr>
        </p:nvSpPr>
        <p:spPr/>
        <p:txBody>
          <a:bodyPr/>
          <a:lstStyle/>
          <a:p>
            <a:pPr>
              <a:defRPr/>
            </a:pPr>
            <a:fld id="{8D5705FB-7883-4AC6-BB3E-6E71D17EC12E}" type="slidenum">
              <a:rPr lang="en-US" altLang="en-US" smtClean="0"/>
              <a:pPr>
                <a:defRPr/>
              </a:pPr>
              <a:t>96</a:t>
            </a:fld>
            <a:endParaRPr lang="en-US"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830D3FE1-0518-9714-15D9-888460F22F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9D95A231-C713-5FF9-FEBC-E0FEF3B27E1B}"/>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Report any corrective actions that are still outstanding after 60 days from the effective date of the notice to the reviewed entity to the FNS Regional Civil Rights Officer.</a:t>
            </a:r>
          </a:p>
        </p:txBody>
      </p:sp>
      <p:sp>
        <p:nvSpPr>
          <p:cNvPr id="4" name="Slide Number Placeholder 3">
            <a:extLst>
              <a:ext uri="{FF2B5EF4-FFF2-40B4-BE49-F238E27FC236}">
                <a16:creationId xmlns:a16="http://schemas.microsoft.com/office/drawing/2014/main" id="{93163B21-62D3-DDB0-6BE0-051EB3F2B1EA}"/>
              </a:ext>
            </a:extLst>
          </p:cNvPr>
          <p:cNvSpPr>
            <a:spLocks noGrp="1"/>
          </p:cNvSpPr>
          <p:nvPr>
            <p:ph type="sldNum" sz="quarter" idx="5"/>
          </p:nvPr>
        </p:nvSpPr>
        <p:spPr/>
        <p:txBody>
          <a:bodyPr/>
          <a:lstStyle/>
          <a:p>
            <a:pPr>
              <a:defRPr/>
            </a:pPr>
            <a:fld id="{C7AB9707-5AED-4F37-B9A5-A1F31F620F70}" type="slidenum">
              <a:rPr lang="en-US" altLang="en-US" smtClean="0"/>
              <a:pPr>
                <a:defRPr/>
              </a:pPr>
              <a:t>97</a:t>
            </a:fld>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73D8C38E-3A59-C122-6692-8CB9E149F4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B08B712D-5C69-5A96-7B2A-4E30521C91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008ED74-7EFF-1227-524D-5A3AD10D7ACA}"/>
              </a:ext>
            </a:extLst>
          </p:cNvPr>
          <p:cNvSpPr>
            <a:spLocks noGrp="1"/>
          </p:cNvSpPr>
          <p:nvPr>
            <p:ph type="sldNum" sz="quarter" idx="5"/>
          </p:nvPr>
        </p:nvSpPr>
        <p:spPr/>
        <p:txBody>
          <a:bodyPr/>
          <a:lstStyle/>
          <a:p>
            <a:pPr>
              <a:defRPr/>
            </a:pPr>
            <a:fld id="{BF14987E-4822-4CAA-BEF7-E0BE15F1593E}" type="slidenum">
              <a:rPr lang="en-US" altLang="en-US" smtClean="0"/>
              <a:pPr>
                <a:defRPr/>
              </a:pPr>
              <a:t>98</a:t>
            </a:fld>
            <a:endParaRPr lang="en-US"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A2F56300-7CA5-8078-C4C9-23C275398F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107ECC08-EB80-7D25-4D3D-802595909A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7382CDB-B4B0-7BF7-E8AB-2A2F8C5F8447}"/>
              </a:ext>
            </a:extLst>
          </p:cNvPr>
          <p:cNvSpPr>
            <a:spLocks noGrp="1"/>
          </p:cNvSpPr>
          <p:nvPr>
            <p:ph type="sldNum" sz="quarter" idx="5"/>
          </p:nvPr>
        </p:nvSpPr>
        <p:spPr/>
        <p:txBody>
          <a:bodyPr/>
          <a:lstStyle/>
          <a:p>
            <a:pPr>
              <a:defRPr/>
            </a:pPr>
            <a:fld id="{AB236E1B-953F-47EE-A979-353647F41FE4}" type="slidenum">
              <a:rPr lang="en-US" altLang="en-US" smtClean="0"/>
              <a:pPr>
                <a:defRPr/>
              </a:pPr>
              <a:t>99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ADF74-E153-5E77-6D46-26C4EF20A6FA}"/>
              </a:ext>
            </a:extLst>
          </p:cNvPr>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7BD28C88-55BB-6DB5-2C05-B2FA672D57E2}"/>
              </a:ext>
            </a:extLst>
          </p:cNvPr>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4237B5B3-FFBE-EE90-DF8C-E51C56AFCDDA}"/>
              </a:ext>
            </a:extLst>
          </p:cNvPr>
          <p:cNvSpPr>
            <a:spLocks noGrp="1"/>
          </p:cNvSpPr>
          <p:nvPr>
            <p:ph type="dt" sz="half" idx="10"/>
          </p:nvPr>
        </p:nvSpPr>
        <p:spPr/>
        <p:txBody>
          <a:bodyPr/>
          <a:lstStyle>
            <a:lvl1pPr>
              <a:defRPr>
                <a:solidFill>
                  <a:srgbClr val="FFFFFF"/>
                </a:solidFill>
              </a:defRPr>
            </a:lvl1pPr>
          </a:lstStyle>
          <a:p>
            <a:pPr>
              <a:defRPr/>
            </a:pPr>
            <a:endParaRPr lang="es-ES" altLang="en-US"/>
          </a:p>
        </p:txBody>
      </p:sp>
      <p:sp>
        <p:nvSpPr>
          <p:cNvPr id="7" name="Footer Placeholder 4">
            <a:extLst>
              <a:ext uri="{FF2B5EF4-FFF2-40B4-BE49-F238E27FC236}">
                <a16:creationId xmlns:a16="http://schemas.microsoft.com/office/drawing/2014/main" id="{FC3CFC44-A713-EFFF-0A9E-069178E0F998}"/>
              </a:ext>
            </a:extLst>
          </p:cNvPr>
          <p:cNvSpPr>
            <a:spLocks noGrp="1"/>
          </p:cNvSpPr>
          <p:nvPr>
            <p:ph type="ftr" sz="quarter" idx="11"/>
          </p:nvPr>
        </p:nvSpPr>
        <p:spPr/>
        <p:txBody>
          <a:bodyPr/>
          <a:lstStyle>
            <a:lvl1pPr>
              <a:defRPr>
                <a:solidFill>
                  <a:srgbClr val="FFFFFF"/>
                </a:solidFill>
              </a:defRPr>
            </a:lvl1pPr>
          </a:lstStyle>
          <a:p>
            <a:pPr>
              <a:defRPr/>
            </a:pPr>
            <a:endParaRPr lang="es-ES" altLang="en-US"/>
          </a:p>
        </p:txBody>
      </p:sp>
      <p:sp>
        <p:nvSpPr>
          <p:cNvPr id="8" name="Slide Number Placeholder 5">
            <a:extLst>
              <a:ext uri="{FF2B5EF4-FFF2-40B4-BE49-F238E27FC236}">
                <a16:creationId xmlns:a16="http://schemas.microsoft.com/office/drawing/2014/main" id="{18D641B2-279F-C89C-C6F3-B092E7F112BD}"/>
              </a:ext>
            </a:extLst>
          </p:cNvPr>
          <p:cNvSpPr>
            <a:spLocks noGrp="1"/>
          </p:cNvSpPr>
          <p:nvPr>
            <p:ph type="sldNum" sz="quarter" idx="12"/>
          </p:nvPr>
        </p:nvSpPr>
        <p:spPr/>
        <p:txBody>
          <a:bodyPr/>
          <a:lstStyle>
            <a:lvl1pPr>
              <a:defRPr>
                <a:solidFill>
                  <a:srgbClr val="FFFFFF"/>
                </a:solidFill>
              </a:defRPr>
            </a:lvl1pPr>
          </a:lstStyle>
          <a:p>
            <a:pPr>
              <a:defRPr/>
            </a:pPr>
            <a:fld id="{341E436F-463C-40C1-A514-21BDF22ABA58}" type="slidenum">
              <a:rPr lang="es-ES" altLang="en-US"/>
              <a:pPr>
                <a:defRPr/>
              </a:pPr>
              <a:t>‹#›</a:t>
            </a:fld>
            <a:endParaRPr lang="es-ES" altLang="en-US" dirty="0"/>
          </a:p>
        </p:txBody>
      </p:sp>
    </p:spTree>
    <p:extLst>
      <p:ext uri="{BB962C8B-B14F-4D97-AF65-F5344CB8AC3E}">
        <p14:creationId xmlns:p14="http://schemas.microsoft.com/office/powerpoint/2010/main" val="68357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23B5FB-F82D-A65D-C63E-930F66E56084}"/>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C3DF2BD8-68F3-59D7-8517-E48539980735}"/>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BCDCDD48-DED2-F1CE-594B-E2BA2380F8B2}"/>
              </a:ext>
            </a:extLst>
          </p:cNvPr>
          <p:cNvSpPr>
            <a:spLocks noGrp="1"/>
          </p:cNvSpPr>
          <p:nvPr>
            <p:ph type="sldNum" sz="quarter" idx="12"/>
          </p:nvPr>
        </p:nvSpPr>
        <p:spPr/>
        <p:txBody>
          <a:bodyPr/>
          <a:lstStyle>
            <a:lvl1pPr>
              <a:defRPr/>
            </a:lvl1pPr>
          </a:lstStyle>
          <a:p>
            <a:pPr>
              <a:defRPr/>
            </a:pPr>
            <a:fld id="{A94D77EB-2BE9-4438-B69A-AD20FE715783}" type="slidenum">
              <a:rPr lang="es-ES" altLang="en-US"/>
              <a:pPr>
                <a:defRPr/>
              </a:pPr>
              <a:t>‹#›</a:t>
            </a:fld>
            <a:endParaRPr lang="es-ES" altLang="en-US" dirty="0"/>
          </a:p>
        </p:txBody>
      </p:sp>
    </p:spTree>
    <p:extLst>
      <p:ext uri="{BB962C8B-B14F-4D97-AF65-F5344CB8AC3E}">
        <p14:creationId xmlns:p14="http://schemas.microsoft.com/office/powerpoint/2010/main" val="84117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32E526-B721-2757-B87E-A30B59F984B7}"/>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B41C94F5-384F-5412-3C99-1428DBB59D68}"/>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8CD0E515-AAFB-1917-13B9-6F2A3B19B853}"/>
              </a:ext>
            </a:extLst>
          </p:cNvPr>
          <p:cNvSpPr>
            <a:spLocks noGrp="1"/>
          </p:cNvSpPr>
          <p:nvPr>
            <p:ph type="sldNum" sz="quarter" idx="12"/>
          </p:nvPr>
        </p:nvSpPr>
        <p:spPr/>
        <p:txBody>
          <a:bodyPr/>
          <a:lstStyle>
            <a:lvl1pPr>
              <a:defRPr/>
            </a:lvl1pPr>
          </a:lstStyle>
          <a:p>
            <a:pPr>
              <a:defRPr/>
            </a:pPr>
            <a:fld id="{ED71E15F-50FA-4EE7-BA35-FBE7375F3606}" type="slidenum">
              <a:rPr lang="es-ES" altLang="en-US"/>
              <a:pPr>
                <a:defRPr/>
              </a:pPr>
              <a:t>‹#›</a:t>
            </a:fld>
            <a:endParaRPr lang="es-ES" altLang="en-US" dirty="0"/>
          </a:p>
        </p:txBody>
      </p:sp>
    </p:spTree>
    <p:extLst>
      <p:ext uri="{BB962C8B-B14F-4D97-AF65-F5344CB8AC3E}">
        <p14:creationId xmlns:p14="http://schemas.microsoft.com/office/powerpoint/2010/main" val="277674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D167F0-A286-0406-78E7-AE98966E5686}"/>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5C6B8D2F-1C35-B92D-A979-A5428E4E2C83}"/>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9AF74BDA-3856-BA44-B5DE-3796CFFC3E92}"/>
              </a:ext>
            </a:extLst>
          </p:cNvPr>
          <p:cNvSpPr>
            <a:spLocks noGrp="1"/>
          </p:cNvSpPr>
          <p:nvPr>
            <p:ph type="sldNum" sz="quarter" idx="12"/>
          </p:nvPr>
        </p:nvSpPr>
        <p:spPr/>
        <p:txBody>
          <a:bodyPr/>
          <a:lstStyle>
            <a:lvl1pPr>
              <a:defRPr/>
            </a:lvl1pPr>
          </a:lstStyle>
          <a:p>
            <a:pPr>
              <a:defRPr/>
            </a:pPr>
            <a:fld id="{2F607C46-D2B9-4A49-9947-D7A51251E4FC}" type="slidenum">
              <a:rPr lang="es-ES" altLang="en-US"/>
              <a:pPr>
                <a:defRPr/>
              </a:pPr>
              <a:t>‹#›</a:t>
            </a:fld>
            <a:endParaRPr lang="es-ES" altLang="en-US" dirty="0"/>
          </a:p>
        </p:txBody>
      </p:sp>
    </p:spTree>
    <p:extLst>
      <p:ext uri="{BB962C8B-B14F-4D97-AF65-F5344CB8AC3E}">
        <p14:creationId xmlns:p14="http://schemas.microsoft.com/office/powerpoint/2010/main" val="310138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FDE2BF-BF2C-573E-E0BC-2E15CCF0BA9E}"/>
              </a:ext>
            </a:extLst>
          </p:cNvPr>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FB38D17-1951-BDCB-917F-083A54CAF51B}"/>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4">
            <a:extLst>
              <a:ext uri="{FF2B5EF4-FFF2-40B4-BE49-F238E27FC236}">
                <a16:creationId xmlns:a16="http://schemas.microsoft.com/office/drawing/2014/main" id="{7490A125-6715-16EA-949C-1F75E5E7A90D}"/>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8EB395B7-F7FC-5B29-3017-700799224210}"/>
              </a:ext>
            </a:extLst>
          </p:cNvPr>
          <p:cNvSpPr>
            <a:spLocks noGrp="1"/>
          </p:cNvSpPr>
          <p:nvPr>
            <p:ph type="sldNum" sz="quarter" idx="12"/>
          </p:nvPr>
        </p:nvSpPr>
        <p:spPr/>
        <p:txBody>
          <a:bodyPr/>
          <a:lstStyle>
            <a:lvl1pPr>
              <a:defRPr/>
            </a:lvl1pPr>
          </a:lstStyle>
          <a:p>
            <a:pPr>
              <a:defRPr/>
            </a:pPr>
            <a:fld id="{D9F99295-D70E-471D-ABB0-D8A34300566A}" type="slidenum">
              <a:rPr lang="es-ES" altLang="en-US"/>
              <a:pPr>
                <a:defRPr/>
              </a:pPr>
              <a:t>‹#›</a:t>
            </a:fld>
            <a:endParaRPr lang="es-ES" altLang="en-US" dirty="0"/>
          </a:p>
        </p:txBody>
      </p:sp>
    </p:spTree>
    <p:extLst>
      <p:ext uri="{BB962C8B-B14F-4D97-AF65-F5344CB8AC3E}">
        <p14:creationId xmlns:p14="http://schemas.microsoft.com/office/powerpoint/2010/main" val="297163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0017164-9688-32B9-030E-79030AE0CB6C}"/>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4">
            <a:extLst>
              <a:ext uri="{FF2B5EF4-FFF2-40B4-BE49-F238E27FC236}">
                <a16:creationId xmlns:a16="http://schemas.microsoft.com/office/drawing/2014/main" id="{6C8E6E18-268A-2479-6C54-489425DCADF5}"/>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756EF35F-024D-7648-AAB2-6797B08E474D}"/>
              </a:ext>
            </a:extLst>
          </p:cNvPr>
          <p:cNvSpPr>
            <a:spLocks noGrp="1"/>
          </p:cNvSpPr>
          <p:nvPr>
            <p:ph type="sldNum" sz="quarter" idx="12"/>
          </p:nvPr>
        </p:nvSpPr>
        <p:spPr/>
        <p:txBody>
          <a:bodyPr/>
          <a:lstStyle>
            <a:lvl1pPr>
              <a:defRPr/>
            </a:lvl1pPr>
          </a:lstStyle>
          <a:p>
            <a:pPr>
              <a:defRPr/>
            </a:pPr>
            <a:fld id="{2F701206-F0B8-4F85-9FAA-A589FC937E04}" type="slidenum">
              <a:rPr lang="es-ES" altLang="en-US"/>
              <a:pPr>
                <a:defRPr/>
              </a:pPr>
              <a:t>‹#›</a:t>
            </a:fld>
            <a:endParaRPr lang="es-ES" altLang="en-US" dirty="0"/>
          </a:p>
        </p:txBody>
      </p:sp>
    </p:spTree>
    <p:extLst>
      <p:ext uri="{BB962C8B-B14F-4D97-AF65-F5344CB8AC3E}">
        <p14:creationId xmlns:p14="http://schemas.microsoft.com/office/powerpoint/2010/main" val="11582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0AB3EBE-6A21-C05B-ACFB-A95B335A265C}"/>
              </a:ext>
            </a:extLst>
          </p:cNvPr>
          <p:cNvSpPr>
            <a:spLocks noGrp="1"/>
          </p:cNvSpPr>
          <p:nvPr>
            <p:ph type="dt" sz="half" idx="10"/>
          </p:nvPr>
        </p:nvSpPr>
        <p:spPr/>
        <p:txBody>
          <a:bodyPr/>
          <a:lstStyle>
            <a:lvl1pPr>
              <a:defRPr/>
            </a:lvl1pPr>
          </a:lstStyle>
          <a:p>
            <a:pPr>
              <a:defRPr/>
            </a:pPr>
            <a:endParaRPr lang="es-ES" altLang="en-US"/>
          </a:p>
        </p:txBody>
      </p:sp>
      <p:sp>
        <p:nvSpPr>
          <p:cNvPr id="8" name="Footer Placeholder 4">
            <a:extLst>
              <a:ext uri="{FF2B5EF4-FFF2-40B4-BE49-F238E27FC236}">
                <a16:creationId xmlns:a16="http://schemas.microsoft.com/office/drawing/2014/main" id="{C0E5820D-E1E5-4BCB-5D76-00E261FD28EB}"/>
              </a:ext>
            </a:extLst>
          </p:cNvPr>
          <p:cNvSpPr>
            <a:spLocks noGrp="1"/>
          </p:cNvSpPr>
          <p:nvPr>
            <p:ph type="ftr" sz="quarter" idx="11"/>
          </p:nvPr>
        </p:nvSpPr>
        <p:spPr/>
        <p:txBody>
          <a:bodyPr/>
          <a:lstStyle>
            <a:lvl1pPr>
              <a:defRPr/>
            </a:lvl1pPr>
          </a:lstStyle>
          <a:p>
            <a:pPr>
              <a:defRPr/>
            </a:pPr>
            <a:endParaRPr lang="es-ES" altLang="en-US"/>
          </a:p>
        </p:txBody>
      </p:sp>
      <p:sp>
        <p:nvSpPr>
          <p:cNvPr id="9" name="Slide Number Placeholder 5">
            <a:extLst>
              <a:ext uri="{FF2B5EF4-FFF2-40B4-BE49-F238E27FC236}">
                <a16:creationId xmlns:a16="http://schemas.microsoft.com/office/drawing/2014/main" id="{5385EE8D-6BE4-1383-DDAF-30489B1B84D2}"/>
              </a:ext>
            </a:extLst>
          </p:cNvPr>
          <p:cNvSpPr>
            <a:spLocks noGrp="1"/>
          </p:cNvSpPr>
          <p:nvPr>
            <p:ph type="sldNum" sz="quarter" idx="12"/>
          </p:nvPr>
        </p:nvSpPr>
        <p:spPr/>
        <p:txBody>
          <a:bodyPr/>
          <a:lstStyle>
            <a:lvl1pPr>
              <a:defRPr/>
            </a:lvl1pPr>
          </a:lstStyle>
          <a:p>
            <a:pPr>
              <a:defRPr/>
            </a:pPr>
            <a:fld id="{AF904B73-814D-4426-9124-516A40330D0D}" type="slidenum">
              <a:rPr lang="es-ES" altLang="en-US"/>
              <a:pPr>
                <a:defRPr/>
              </a:pPr>
              <a:t>‹#›</a:t>
            </a:fld>
            <a:endParaRPr lang="es-ES" altLang="en-US" dirty="0"/>
          </a:p>
        </p:txBody>
      </p:sp>
    </p:spTree>
    <p:extLst>
      <p:ext uri="{BB962C8B-B14F-4D97-AF65-F5344CB8AC3E}">
        <p14:creationId xmlns:p14="http://schemas.microsoft.com/office/powerpoint/2010/main" val="195660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DF9A317-7E34-CDC2-49EC-168A942D6B8B}"/>
              </a:ext>
            </a:extLst>
          </p:cNvPr>
          <p:cNvSpPr>
            <a:spLocks noGrp="1"/>
          </p:cNvSpPr>
          <p:nvPr>
            <p:ph type="dt" sz="half" idx="10"/>
          </p:nvPr>
        </p:nvSpPr>
        <p:spPr/>
        <p:txBody>
          <a:bodyPr/>
          <a:lstStyle>
            <a:lvl1pPr>
              <a:defRPr/>
            </a:lvl1pPr>
          </a:lstStyle>
          <a:p>
            <a:pPr>
              <a:defRPr/>
            </a:pPr>
            <a:endParaRPr lang="es-ES" altLang="en-US"/>
          </a:p>
        </p:txBody>
      </p:sp>
      <p:sp>
        <p:nvSpPr>
          <p:cNvPr id="4" name="Footer Placeholder 4">
            <a:extLst>
              <a:ext uri="{FF2B5EF4-FFF2-40B4-BE49-F238E27FC236}">
                <a16:creationId xmlns:a16="http://schemas.microsoft.com/office/drawing/2014/main" id="{AB67A0A4-52C8-647C-B05C-BB479DDE7EF8}"/>
              </a:ext>
            </a:extLst>
          </p:cNvPr>
          <p:cNvSpPr>
            <a:spLocks noGrp="1"/>
          </p:cNvSpPr>
          <p:nvPr>
            <p:ph type="ftr" sz="quarter" idx="11"/>
          </p:nvPr>
        </p:nvSpPr>
        <p:spPr/>
        <p:txBody>
          <a:bodyPr/>
          <a:lstStyle>
            <a:lvl1pPr>
              <a:defRPr/>
            </a:lvl1pPr>
          </a:lstStyle>
          <a:p>
            <a:pPr>
              <a:defRPr/>
            </a:pPr>
            <a:endParaRPr lang="es-ES" altLang="en-US"/>
          </a:p>
        </p:txBody>
      </p:sp>
      <p:sp>
        <p:nvSpPr>
          <p:cNvPr id="5" name="Slide Number Placeholder 5">
            <a:extLst>
              <a:ext uri="{FF2B5EF4-FFF2-40B4-BE49-F238E27FC236}">
                <a16:creationId xmlns:a16="http://schemas.microsoft.com/office/drawing/2014/main" id="{72083133-BECB-96AE-36A2-C74C0FDB8A60}"/>
              </a:ext>
            </a:extLst>
          </p:cNvPr>
          <p:cNvSpPr>
            <a:spLocks noGrp="1"/>
          </p:cNvSpPr>
          <p:nvPr>
            <p:ph type="sldNum" sz="quarter" idx="12"/>
          </p:nvPr>
        </p:nvSpPr>
        <p:spPr/>
        <p:txBody>
          <a:bodyPr/>
          <a:lstStyle>
            <a:lvl1pPr>
              <a:defRPr/>
            </a:lvl1pPr>
          </a:lstStyle>
          <a:p>
            <a:pPr>
              <a:defRPr/>
            </a:pPr>
            <a:fld id="{8C0749F9-65A8-49E1-871A-A78876B40F33}" type="slidenum">
              <a:rPr lang="es-ES" altLang="en-US"/>
              <a:pPr>
                <a:defRPr/>
              </a:pPr>
              <a:t>‹#›</a:t>
            </a:fld>
            <a:endParaRPr lang="es-ES" altLang="en-US" dirty="0"/>
          </a:p>
        </p:txBody>
      </p:sp>
    </p:spTree>
    <p:extLst>
      <p:ext uri="{BB962C8B-B14F-4D97-AF65-F5344CB8AC3E}">
        <p14:creationId xmlns:p14="http://schemas.microsoft.com/office/powerpoint/2010/main" val="45865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45D3E0-F5C8-A123-EFF7-78A4385BE438}"/>
              </a:ext>
            </a:extLst>
          </p:cNvPr>
          <p:cNvSpPr>
            <a:spLocks noGrp="1"/>
          </p:cNvSpPr>
          <p:nvPr>
            <p:ph type="dt" sz="half" idx="10"/>
          </p:nvPr>
        </p:nvSpPr>
        <p:spPr/>
        <p:txBody>
          <a:bodyPr/>
          <a:lstStyle>
            <a:lvl1pPr>
              <a:defRPr/>
            </a:lvl1pPr>
          </a:lstStyle>
          <a:p>
            <a:pPr>
              <a:defRPr/>
            </a:pPr>
            <a:endParaRPr lang="es-ES" altLang="en-US"/>
          </a:p>
        </p:txBody>
      </p:sp>
      <p:sp>
        <p:nvSpPr>
          <p:cNvPr id="3" name="Footer Placeholder 4">
            <a:extLst>
              <a:ext uri="{FF2B5EF4-FFF2-40B4-BE49-F238E27FC236}">
                <a16:creationId xmlns:a16="http://schemas.microsoft.com/office/drawing/2014/main" id="{89A0E306-6C53-945E-ECBA-1CB2C968F98B}"/>
              </a:ext>
            </a:extLst>
          </p:cNvPr>
          <p:cNvSpPr>
            <a:spLocks noGrp="1"/>
          </p:cNvSpPr>
          <p:nvPr>
            <p:ph type="ftr" sz="quarter" idx="11"/>
          </p:nvPr>
        </p:nvSpPr>
        <p:spPr/>
        <p:txBody>
          <a:bodyPr/>
          <a:lstStyle>
            <a:lvl1pPr>
              <a:defRPr/>
            </a:lvl1pPr>
          </a:lstStyle>
          <a:p>
            <a:pPr>
              <a:defRPr/>
            </a:pPr>
            <a:endParaRPr lang="es-ES" altLang="en-US"/>
          </a:p>
        </p:txBody>
      </p:sp>
      <p:sp>
        <p:nvSpPr>
          <p:cNvPr id="4" name="Slide Number Placeholder 5">
            <a:extLst>
              <a:ext uri="{FF2B5EF4-FFF2-40B4-BE49-F238E27FC236}">
                <a16:creationId xmlns:a16="http://schemas.microsoft.com/office/drawing/2014/main" id="{7B973D91-56AD-D331-DD2A-A0FBF5EBFB72}"/>
              </a:ext>
            </a:extLst>
          </p:cNvPr>
          <p:cNvSpPr>
            <a:spLocks noGrp="1"/>
          </p:cNvSpPr>
          <p:nvPr>
            <p:ph type="sldNum" sz="quarter" idx="12"/>
          </p:nvPr>
        </p:nvSpPr>
        <p:spPr/>
        <p:txBody>
          <a:bodyPr/>
          <a:lstStyle>
            <a:lvl1pPr>
              <a:defRPr/>
            </a:lvl1pPr>
          </a:lstStyle>
          <a:p>
            <a:pPr>
              <a:defRPr/>
            </a:pPr>
            <a:fld id="{0C9EA563-E72E-4245-B3E5-CAE3FA7052BB}" type="slidenum">
              <a:rPr lang="es-ES" altLang="en-US"/>
              <a:pPr>
                <a:defRPr/>
              </a:pPr>
              <a:t>‹#›</a:t>
            </a:fld>
            <a:endParaRPr lang="es-ES" altLang="en-US" dirty="0"/>
          </a:p>
        </p:txBody>
      </p:sp>
    </p:spTree>
    <p:extLst>
      <p:ext uri="{BB962C8B-B14F-4D97-AF65-F5344CB8AC3E}">
        <p14:creationId xmlns:p14="http://schemas.microsoft.com/office/powerpoint/2010/main" val="125943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D8854E3B-8473-9259-A18E-ACB6AFBB3B60}"/>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4">
            <a:extLst>
              <a:ext uri="{FF2B5EF4-FFF2-40B4-BE49-F238E27FC236}">
                <a16:creationId xmlns:a16="http://schemas.microsoft.com/office/drawing/2014/main" id="{BE4D29A1-FC24-73E6-28CF-C285742E4C35}"/>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69F7F4A1-C558-CCC1-6E6A-659D69C5FDA7}"/>
              </a:ext>
            </a:extLst>
          </p:cNvPr>
          <p:cNvSpPr>
            <a:spLocks noGrp="1"/>
          </p:cNvSpPr>
          <p:nvPr>
            <p:ph type="sldNum" sz="quarter" idx="12"/>
          </p:nvPr>
        </p:nvSpPr>
        <p:spPr/>
        <p:txBody>
          <a:bodyPr/>
          <a:lstStyle>
            <a:lvl1pPr>
              <a:defRPr/>
            </a:lvl1pPr>
          </a:lstStyle>
          <a:p>
            <a:pPr>
              <a:defRPr/>
            </a:pPr>
            <a:fld id="{4DEB384B-9D6C-4E63-8111-3D76CBAD6125}" type="slidenum">
              <a:rPr lang="es-ES" altLang="en-US"/>
              <a:pPr>
                <a:defRPr/>
              </a:pPr>
              <a:t>‹#›</a:t>
            </a:fld>
            <a:endParaRPr lang="es-ES" altLang="en-US" dirty="0"/>
          </a:p>
        </p:txBody>
      </p:sp>
    </p:spTree>
    <p:extLst>
      <p:ext uri="{BB962C8B-B14F-4D97-AF65-F5344CB8AC3E}">
        <p14:creationId xmlns:p14="http://schemas.microsoft.com/office/powerpoint/2010/main" val="239731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CAC76F3-D6DF-F6F1-7C3A-A1B9B8D8BDD1}"/>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4">
            <a:extLst>
              <a:ext uri="{FF2B5EF4-FFF2-40B4-BE49-F238E27FC236}">
                <a16:creationId xmlns:a16="http://schemas.microsoft.com/office/drawing/2014/main" id="{5B053738-0E8C-64EC-FB04-FD9024DD05BC}"/>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5">
            <a:extLst>
              <a:ext uri="{FF2B5EF4-FFF2-40B4-BE49-F238E27FC236}">
                <a16:creationId xmlns:a16="http://schemas.microsoft.com/office/drawing/2014/main" id="{5C607ADD-7EAF-C1F0-34B1-2044E0CAECB8}"/>
              </a:ext>
            </a:extLst>
          </p:cNvPr>
          <p:cNvSpPr>
            <a:spLocks noGrp="1"/>
          </p:cNvSpPr>
          <p:nvPr>
            <p:ph type="sldNum" sz="quarter" idx="12"/>
          </p:nvPr>
        </p:nvSpPr>
        <p:spPr/>
        <p:txBody>
          <a:bodyPr/>
          <a:lstStyle>
            <a:lvl1pPr>
              <a:defRPr/>
            </a:lvl1pPr>
          </a:lstStyle>
          <a:p>
            <a:pPr>
              <a:defRPr/>
            </a:pPr>
            <a:fld id="{B987E246-7EED-46AB-A2DC-5BA8D9C266D3}" type="slidenum">
              <a:rPr lang="es-ES" altLang="en-US"/>
              <a:pPr>
                <a:defRPr/>
              </a:pPr>
              <a:t>‹#›</a:t>
            </a:fld>
            <a:endParaRPr lang="es-ES" altLang="en-US" dirty="0"/>
          </a:p>
        </p:txBody>
      </p:sp>
    </p:spTree>
    <p:extLst>
      <p:ext uri="{BB962C8B-B14F-4D97-AF65-F5344CB8AC3E}">
        <p14:creationId xmlns:p14="http://schemas.microsoft.com/office/powerpoint/2010/main" val="186524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56199-303A-FDE7-354A-3269F864D058}"/>
              </a:ext>
            </a:extLst>
          </p:cNvPr>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125275D7-5F97-AE1B-4809-35CD741D6333}"/>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FF0217A-8F4E-FF55-9447-8C6E91D7A94B}"/>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7654FA-8B7E-1489-8078-31BDB0897955}"/>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s-ES" altLang="en-US"/>
          </a:p>
        </p:txBody>
      </p:sp>
      <p:sp>
        <p:nvSpPr>
          <p:cNvPr id="5" name="Footer Placeholder 4">
            <a:extLst>
              <a:ext uri="{FF2B5EF4-FFF2-40B4-BE49-F238E27FC236}">
                <a16:creationId xmlns:a16="http://schemas.microsoft.com/office/drawing/2014/main" id="{C097AABE-B64B-3534-6985-0E5D41D88BA4}"/>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s-ES" altLang="en-US"/>
          </a:p>
        </p:txBody>
      </p:sp>
      <p:sp>
        <p:nvSpPr>
          <p:cNvPr id="6" name="Slide Number Placeholder 5">
            <a:extLst>
              <a:ext uri="{FF2B5EF4-FFF2-40B4-BE49-F238E27FC236}">
                <a16:creationId xmlns:a16="http://schemas.microsoft.com/office/drawing/2014/main" id="{BA42F945-D479-5502-B549-639BEE712411}"/>
              </a:ext>
            </a:extLst>
          </p:cNvPr>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solidFill>
                <a:latin typeface="+mn-lt"/>
              </a:defRPr>
            </a:lvl1pPr>
          </a:lstStyle>
          <a:p>
            <a:pPr>
              <a:defRPr/>
            </a:pPr>
            <a:fld id="{A744C5F0-A780-4296-8579-9901B2A2BA02}" type="slidenum">
              <a:rPr lang="es-ES" altLang="en-US"/>
              <a:pPr>
                <a:defRPr/>
              </a:pPr>
              <a:t>‹#›</a:t>
            </a:fld>
            <a:endParaRPr lang="es-ES" altLang="en-US" dirty="0"/>
          </a:p>
        </p:txBody>
      </p:sp>
    </p:spTree>
  </p:cSld>
  <p:clrMap bg1="lt1" tx1="dk1" bg2="lt2" tx2="dk2" accent1="accent1" accent2="accent2" accent3="accent3" accent4="accent4" accent5="accent5" accent6="accent6" hlink="hlink" folHlink="folHlink"/>
  <p:sldLayoutIdLst>
    <p:sldLayoutId id="2147484192" r:id="rId1"/>
    <p:sldLayoutId id="2147484183" r:id="rId2"/>
    <p:sldLayoutId id="214748419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mailto:program.intake@usda.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usda.gov/sites/default/files/documents/USDAProgramComplaintForm-Spanish-Section508Complian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ns.usda.gov/cr/fns-nondiscrimination-statem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sda.gov/oascr/filing-program-discrimination-complaint-usda-custom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usda.gov/sites/default/files/documents/USDAProgramComplaintForm-Spanish-Section508Compliant.pdf" TargetMode="External"/><Relationship Id="rId4" Type="http://schemas.openxmlformats.org/officeDocument/2006/relationships/hyperlink" Target="https://www.usda.gov/sites/default/files/documents/USDA-OASCR%20P-Complaint-Form-0508-0002-508-11-28-17Fax2Mail.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cfr.io/Title-7/Part-15"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fns-prod.azureedge.net/sites/default/files/cn/SP37-2016os.pdf" TargetMode="External"/><Relationship Id="rId5" Type="http://schemas.openxmlformats.org/officeDocument/2006/relationships/hyperlink" Target="https://www.federalregister.gov/documents/2014/11/28/2014-27960/guidance-to-federal-financial-assistance-recipients-regarding-the-title-vi-prohibition-against" TargetMode="External"/><Relationship Id="rId4" Type="http://schemas.openxmlformats.org/officeDocument/2006/relationships/hyperlink" Target="https://www.justice.gov/crt/executive-order-13166"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chawkins@alsde.ed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census.gov/data.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lep.gov/maps" TargetMode="External"/><Relationship Id="rId5" Type="http://schemas.openxmlformats.org/officeDocument/2006/relationships/hyperlink" Target="http://www.migrationpolicy.org/" TargetMode="External"/><Relationship Id="rId4" Type="http://schemas.openxmlformats.org/officeDocument/2006/relationships/hyperlink" Target="http://www.census.gov/acs/"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2.ed.gov/about/offices/list/ocr/letters/colleague-201405.pdf"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hyperlink" Target="https://www2.ed.gov/policy/rights/guid/unaccompanied-children-2.pdf" TargetMode="External"/><Relationship Id="rId4" Type="http://schemas.openxmlformats.org/officeDocument/2006/relationships/hyperlink" Target="https://www2.ed.gov/about/offices/list/ocr/docs/dcl-factsheet-201405.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hyperlink" Target="http://mailto:program.intake@usd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A close up of text on a white background&#10;&#10;Description automatically generated">
            <a:extLst>
              <a:ext uri="{FF2B5EF4-FFF2-40B4-BE49-F238E27FC236}">
                <a16:creationId xmlns:a16="http://schemas.microsoft.com/office/drawing/2014/main" id="{6754CBEE-EE3D-0DFA-DAA1-704A95714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9">
            <a:extLst>
              <a:ext uri="{FF2B5EF4-FFF2-40B4-BE49-F238E27FC236}">
                <a16:creationId xmlns:a16="http://schemas.microsoft.com/office/drawing/2014/main" id="{A17E55F3-61B5-9154-5BDE-431814356EF3}"/>
              </a:ext>
            </a:extLst>
          </p:cNvPr>
          <p:cNvSpPr txBox="1">
            <a:spLocks noChangeArrowheads="1"/>
          </p:cNvSpPr>
          <p:nvPr/>
        </p:nvSpPr>
        <p:spPr bwMode="auto">
          <a:xfrm>
            <a:off x="5256213" y="6350"/>
            <a:ext cx="38687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dirty="0">
                <a:latin typeface="Arial" panose="020B0604020202020204" pitchFamily="34" charset="0"/>
                <a:cs typeface="Arial" panose="020B0604020202020204" pitchFamily="34" charset="0"/>
              </a:rPr>
              <a:t>Prepared for Food Bank Training</a:t>
            </a:r>
          </a:p>
          <a:p>
            <a:pPr eaLnBrk="1" hangingPunct="1"/>
            <a:r>
              <a:rPr lang="en-US" altLang="en-US" dirty="0">
                <a:latin typeface="Arial" panose="020B0604020202020204" pitchFamily="34" charset="0"/>
                <a:cs typeface="Arial" panose="020B0604020202020204" pitchFamily="34" charset="0"/>
              </a:rPr>
              <a:t>March 1, 2023</a:t>
            </a:r>
          </a:p>
          <a:p>
            <a:pPr eaLnBrk="1" hangingPunct="1"/>
            <a:r>
              <a:rPr lang="en-US" altLang="en-US" dirty="0">
                <a:latin typeface="Arial" panose="020B0604020202020204" pitchFamily="34" charset="0"/>
                <a:cs typeface="Arial" panose="020B0604020202020204" pitchFamily="34" charset="0"/>
              </a:rPr>
              <a:t>Civil Rights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191920F-D028-BF50-94D1-944BA538BD3A}"/>
              </a:ext>
            </a:extLst>
          </p:cNvPr>
          <p:cNvSpPr>
            <a:spLocks noGrp="1" noChangeArrowheads="1"/>
          </p:cNvSpPr>
          <p:nvPr>
            <p:ph type="title"/>
          </p:nvPr>
        </p:nvSpPr>
        <p:spPr>
          <a:xfrm>
            <a:off x="857250" y="260350"/>
            <a:ext cx="7407275" cy="1081088"/>
          </a:xfrm>
        </p:spPr>
        <p:txBody>
          <a:bodyPr/>
          <a:lstStyle/>
          <a:p>
            <a:pPr algn="ctr" eaLnBrk="1" hangingPunct="1"/>
            <a:r>
              <a:rPr lang="en-US" altLang="en-US">
                <a:solidFill>
                  <a:schemeClr val="tx1"/>
                </a:solidFill>
              </a:rPr>
              <a:t>Civil Rights Authorities</a:t>
            </a:r>
          </a:p>
        </p:txBody>
      </p:sp>
      <p:sp>
        <p:nvSpPr>
          <p:cNvPr id="6148" name="Rectangle 3">
            <a:extLst>
              <a:ext uri="{FF2B5EF4-FFF2-40B4-BE49-F238E27FC236}">
                <a16:creationId xmlns:a16="http://schemas.microsoft.com/office/drawing/2014/main" id="{B918C1B0-141D-6AD1-5F8E-D1ECD9C25D7F}"/>
              </a:ext>
            </a:extLst>
          </p:cNvPr>
          <p:cNvSpPr>
            <a:spLocks noGrp="1" noChangeArrowheads="1"/>
          </p:cNvSpPr>
          <p:nvPr>
            <p:ph type="body" idx="1"/>
          </p:nvPr>
        </p:nvSpPr>
        <p:spPr>
          <a:xfrm>
            <a:off x="179388" y="981075"/>
            <a:ext cx="8496300" cy="5495925"/>
          </a:xfrm>
        </p:spPr>
        <p:txBody>
          <a:bodyPr>
            <a:normAutofit fontScale="85000" lnSpcReduction="20000"/>
          </a:bodyPr>
          <a:lstStyle/>
          <a:p>
            <a:pPr marL="525780" indent="-342900">
              <a:lnSpc>
                <a:spcPct val="100000"/>
              </a:lnSpc>
              <a:spcBef>
                <a:spcPts val="0"/>
              </a:spcBef>
              <a:spcAft>
                <a:spcPts val="600"/>
              </a:spcAft>
              <a:defRPr/>
            </a:pPr>
            <a:endParaRPr lang="en-US" dirty="0"/>
          </a:p>
          <a:p>
            <a:pPr marL="525780" indent="-342900">
              <a:lnSpc>
                <a:spcPct val="100000"/>
              </a:lnSpc>
              <a:spcBef>
                <a:spcPts val="0"/>
              </a:spcBef>
              <a:spcAft>
                <a:spcPts val="600"/>
              </a:spcAft>
              <a:defRPr/>
            </a:pPr>
            <a:endParaRPr lang="en-US" sz="2600" dirty="0">
              <a:solidFill>
                <a:schemeClr val="tx1"/>
              </a:solidFill>
            </a:endParaRPr>
          </a:p>
          <a:p>
            <a:pPr marL="525780" indent="-342900">
              <a:lnSpc>
                <a:spcPct val="100000"/>
              </a:lnSpc>
              <a:spcBef>
                <a:spcPts val="0"/>
              </a:spcBef>
              <a:spcAft>
                <a:spcPts val="600"/>
              </a:spcAft>
              <a:defRPr/>
            </a:pPr>
            <a:r>
              <a:rPr lang="en-US" sz="2600" dirty="0">
                <a:solidFill>
                  <a:srgbClr val="422C16"/>
                </a:solidFill>
              </a:rPr>
              <a:t>28 Part 35</a:t>
            </a:r>
          </a:p>
          <a:p>
            <a:pPr marL="457200" lvl="1" indent="-17463">
              <a:lnSpc>
                <a:spcPct val="100000"/>
              </a:lnSpc>
              <a:spcBef>
                <a:spcPts val="0"/>
              </a:spcBef>
              <a:spcAft>
                <a:spcPts val="600"/>
              </a:spcAft>
              <a:defRPr/>
            </a:pPr>
            <a:r>
              <a:rPr lang="en-US" sz="2600" dirty="0">
                <a:solidFill>
                  <a:srgbClr val="422C16"/>
                </a:solidFill>
              </a:rPr>
              <a:t>Covers nondiscrimination on the basis of disability in State/local  	government services (public entities)</a:t>
            </a:r>
          </a:p>
          <a:p>
            <a:pPr marL="457200" lvl="1" indent="-17463">
              <a:lnSpc>
                <a:spcPct val="100000"/>
              </a:lnSpc>
              <a:spcBef>
                <a:spcPts val="0"/>
              </a:spcBef>
              <a:spcAft>
                <a:spcPts val="600"/>
              </a:spcAft>
              <a:defRPr/>
            </a:pPr>
            <a:endParaRPr lang="en-US" sz="2600" dirty="0">
              <a:solidFill>
                <a:srgbClr val="422C16"/>
              </a:solidFill>
            </a:endParaRPr>
          </a:p>
          <a:p>
            <a:pPr marL="177800" lvl="1" indent="-17463">
              <a:lnSpc>
                <a:spcPct val="100000"/>
              </a:lnSpc>
              <a:spcBef>
                <a:spcPts val="0"/>
              </a:spcBef>
              <a:spcAft>
                <a:spcPts val="600"/>
              </a:spcAft>
              <a:defRPr/>
            </a:pPr>
            <a:r>
              <a:rPr lang="en-US" sz="2600" dirty="0">
                <a:solidFill>
                  <a:srgbClr val="422C16"/>
                </a:solidFill>
              </a:rPr>
              <a:t>    28 CFR 36</a:t>
            </a:r>
          </a:p>
          <a:p>
            <a:pPr marL="588963" lvl="3" indent="-17463">
              <a:lnSpc>
                <a:spcPct val="100000"/>
              </a:lnSpc>
              <a:spcBef>
                <a:spcPts val="0"/>
              </a:spcBef>
              <a:spcAft>
                <a:spcPts val="600"/>
              </a:spcAft>
              <a:tabLst>
                <a:tab pos="520700" algn="l"/>
              </a:tabLst>
              <a:defRPr/>
            </a:pPr>
            <a:r>
              <a:rPr lang="en-US" sz="2600" dirty="0">
                <a:solidFill>
                  <a:srgbClr val="422C16"/>
                </a:solidFill>
              </a:rPr>
              <a:t>Covers nondiscrimination on the basis of disability in public 			accommodation services</a:t>
            </a:r>
          </a:p>
          <a:p>
            <a:pPr marL="457200" indent="-274320">
              <a:lnSpc>
                <a:spcPct val="100000"/>
              </a:lnSpc>
              <a:spcBef>
                <a:spcPts val="0"/>
              </a:spcBef>
              <a:spcAft>
                <a:spcPts val="600"/>
              </a:spcAft>
              <a:defRPr/>
            </a:pPr>
            <a:endParaRPr lang="en-US" sz="2600" dirty="0">
              <a:solidFill>
                <a:srgbClr val="422C16"/>
              </a:solidFill>
            </a:endParaRPr>
          </a:p>
          <a:p>
            <a:pPr marL="457200" indent="-274320">
              <a:lnSpc>
                <a:spcPct val="100000"/>
              </a:lnSpc>
              <a:spcBef>
                <a:spcPts val="0"/>
              </a:spcBef>
              <a:spcAft>
                <a:spcPts val="600"/>
              </a:spcAft>
              <a:defRPr/>
            </a:pPr>
            <a:r>
              <a:rPr lang="en-US" sz="2600" dirty="0">
                <a:solidFill>
                  <a:srgbClr val="422C16"/>
                </a:solidFill>
              </a:rPr>
              <a:t>28 CFR 41 </a:t>
            </a:r>
          </a:p>
          <a:p>
            <a:pPr marL="833438" lvl="2" indent="-274320">
              <a:lnSpc>
                <a:spcPct val="100000"/>
              </a:lnSpc>
              <a:spcBef>
                <a:spcPts val="0"/>
              </a:spcBef>
              <a:spcAft>
                <a:spcPts val="600"/>
              </a:spcAft>
              <a:defRPr/>
            </a:pPr>
            <a:r>
              <a:rPr lang="en-US" sz="2600" dirty="0">
                <a:solidFill>
                  <a:srgbClr val="422C16"/>
                </a:solidFill>
              </a:rPr>
              <a:t>Implementation of Executive Order 12250, Nondiscrimination on the Basis of Handicap in Federally Assisted Programs </a:t>
            </a:r>
          </a:p>
          <a:p>
            <a:pPr marL="457200" indent="-274320">
              <a:lnSpc>
                <a:spcPct val="100000"/>
              </a:lnSpc>
              <a:spcBef>
                <a:spcPts val="0"/>
              </a:spcBef>
              <a:spcAft>
                <a:spcPts val="600"/>
              </a:spcAft>
              <a:defRPr/>
            </a:pPr>
            <a:endParaRPr lang="en-US" sz="2600" dirty="0">
              <a:solidFill>
                <a:srgbClr val="422C16"/>
              </a:solidFill>
            </a:endParaRPr>
          </a:p>
          <a:p>
            <a:pPr marL="457200" indent="-274320">
              <a:lnSpc>
                <a:spcPct val="100000"/>
              </a:lnSpc>
              <a:spcBef>
                <a:spcPts val="0"/>
              </a:spcBef>
              <a:spcAft>
                <a:spcPts val="600"/>
              </a:spcAft>
              <a:defRPr/>
            </a:pPr>
            <a:r>
              <a:rPr lang="en-US" sz="2600" dirty="0">
                <a:solidFill>
                  <a:srgbClr val="422C16"/>
                </a:solidFill>
              </a:rPr>
              <a:t>28 CFR 42</a:t>
            </a:r>
          </a:p>
          <a:p>
            <a:pPr marL="918020" lvl="2" indent="-274320">
              <a:lnSpc>
                <a:spcPct val="100000"/>
              </a:lnSpc>
              <a:spcBef>
                <a:spcPts val="0"/>
              </a:spcBef>
              <a:spcAft>
                <a:spcPts val="600"/>
              </a:spcAft>
              <a:defRPr/>
            </a:pPr>
            <a:r>
              <a:rPr lang="en-US" sz="2600" dirty="0">
                <a:solidFill>
                  <a:srgbClr val="422C16"/>
                </a:solidFill>
              </a:rPr>
              <a:t>Covers nondiscrimination in Federally assisted programs</a:t>
            </a:r>
          </a:p>
          <a:p>
            <a:pPr marL="713232" lvl="1" indent="-274320">
              <a:lnSpc>
                <a:spcPct val="100000"/>
              </a:lnSpc>
              <a:spcBef>
                <a:spcPts val="0"/>
              </a:spcBef>
              <a:spcAft>
                <a:spcPts val="600"/>
              </a:spcAft>
              <a:defRPr/>
            </a:pPr>
            <a:endParaRPr lang="en-US" dirty="0">
              <a:solidFill>
                <a:schemeClr val="accent2"/>
              </a:solidFill>
            </a:endParaRPr>
          </a:p>
          <a:p>
            <a:pPr eaLnBrk="1" hangingPunct="1">
              <a:lnSpc>
                <a:spcPct val="100000"/>
              </a:lnSpc>
              <a:defRPr/>
            </a:pPr>
            <a:endParaRPr lang="en-US" dirty="0"/>
          </a:p>
          <a:p>
            <a:pPr eaLnBrk="1" hangingPunct="1">
              <a:lnSpc>
                <a:spcPct val="100000"/>
              </a:lnSpc>
              <a:defRPr/>
            </a:pPr>
            <a:endParaRPr lang="en-US" dirty="0"/>
          </a:p>
          <a:p>
            <a:pPr eaLnBrk="1" hangingPunct="1">
              <a:defRPr/>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A drawing of a cartoon character&#10;&#10;Description automatically generated">
            <a:extLst>
              <a:ext uri="{FF2B5EF4-FFF2-40B4-BE49-F238E27FC236}">
                <a16:creationId xmlns:a16="http://schemas.microsoft.com/office/drawing/2014/main" id="{D7786D0C-6E59-8AA7-1597-AF057CAFE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205038"/>
            <a:ext cx="34559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2AE54FD-08D0-CC18-083A-1A27DD5234B5}"/>
              </a:ext>
            </a:extLst>
          </p:cNvPr>
          <p:cNvSpPr>
            <a:spLocks noGrp="1" noChangeArrowheads="1"/>
          </p:cNvSpPr>
          <p:nvPr>
            <p:ph type="title"/>
          </p:nvPr>
        </p:nvSpPr>
        <p:spPr>
          <a:xfrm>
            <a:off x="868363" y="549275"/>
            <a:ext cx="7407275" cy="863600"/>
          </a:xfrm>
        </p:spPr>
        <p:txBody>
          <a:bodyPr/>
          <a:lstStyle/>
          <a:p>
            <a:pPr algn="ctr" eaLnBrk="1" hangingPunct="1"/>
            <a:r>
              <a:rPr lang="en-US" altLang="en-US">
                <a:solidFill>
                  <a:schemeClr val="tx1"/>
                </a:solidFill>
              </a:rPr>
              <a:t>Civil Rights Legal Authorities</a:t>
            </a:r>
          </a:p>
        </p:txBody>
      </p:sp>
      <p:sp>
        <p:nvSpPr>
          <p:cNvPr id="6148" name="Rectangle 3">
            <a:extLst>
              <a:ext uri="{FF2B5EF4-FFF2-40B4-BE49-F238E27FC236}">
                <a16:creationId xmlns:a16="http://schemas.microsoft.com/office/drawing/2014/main" id="{D040AA7B-E3E6-BDBA-AD63-158FFFA8F6E0}"/>
              </a:ext>
            </a:extLst>
          </p:cNvPr>
          <p:cNvSpPr>
            <a:spLocks noGrp="1" noChangeArrowheads="1"/>
          </p:cNvSpPr>
          <p:nvPr>
            <p:ph type="body" idx="1"/>
          </p:nvPr>
        </p:nvSpPr>
        <p:spPr>
          <a:xfrm>
            <a:off x="250825" y="908050"/>
            <a:ext cx="8424863" cy="5568950"/>
          </a:xfrm>
        </p:spPr>
        <p:txBody>
          <a:bodyPr>
            <a:normAutofit/>
          </a:bodyPr>
          <a:lstStyle/>
          <a:p>
            <a:pPr marL="525780" indent="-342900">
              <a:lnSpc>
                <a:spcPct val="100000"/>
              </a:lnSpc>
              <a:spcBef>
                <a:spcPts val="0"/>
              </a:spcBef>
              <a:spcAft>
                <a:spcPts val="600"/>
              </a:spcAft>
              <a:defRPr/>
            </a:pPr>
            <a:endParaRPr lang="en-US" dirty="0"/>
          </a:p>
          <a:p>
            <a:pPr marL="525780" indent="-342900">
              <a:lnSpc>
                <a:spcPct val="100000"/>
              </a:lnSpc>
              <a:spcBef>
                <a:spcPts val="0"/>
              </a:spcBef>
              <a:spcAft>
                <a:spcPts val="600"/>
              </a:spcAft>
              <a:defRPr/>
            </a:pPr>
            <a:endParaRPr lang="en-US" sz="1900" dirty="0"/>
          </a:p>
          <a:p>
            <a:pPr marL="713232" lvl="1" indent="-274320">
              <a:lnSpc>
                <a:spcPct val="100000"/>
              </a:lnSpc>
              <a:spcBef>
                <a:spcPts val="0"/>
              </a:spcBef>
              <a:spcAft>
                <a:spcPts val="600"/>
              </a:spcAft>
              <a:defRPr/>
            </a:pPr>
            <a:r>
              <a:rPr lang="en-US" sz="2200" dirty="0">
                <a:solidFill>
                  <a:schemeClr val="tx1"/>
                </a:solidFill>
              </a:rPr>
              <a:t>Executive Order 13166 - "Improving Access to Services for Persons with Limited English Proficiency"  (August 11, 2000)</a:t>
            </a:r>
          </a:p>
          <a:p>
            <a:pPr marL="713232" lvl="1" indent="-274320">
              <a:lnSpc>
                <a:spcPct val="100000"/>
              </a:lnSpc>
              <a:spcBef>
                <a:spcPts val="0"/>
              </a:spcBef>
              <a:spcAft>
                <a:spcPts val="600"/>
              </a:spcAft>
              <a:defRPr/>
            </a:pPr>
            <a:endParaRPr lang="en-US" sz="2200" dirty="0">
              <a:solidFill>
                <a:schemeClr val="tx1"/>
              </a:solidFill>
            </a:endParaRPr>
          </a:p>
          <a:p>
            <a:pPr marL="713232" lvl="1" indent="-274320">
              <a:lnSpc>
                <a:spcPct val="100000"/>
              </a:lnSpc>
              <a:spcBef>
                <a:spcPts val="0"/>
              </a:spcBef>
              <a:spcAft>
                <a:spcPts val="600"/>
              </a:spcAft>
              <a:defRPr/>
            </a:pPr>
            <a:r>
              <a:rPr lang="en-US" sz="2200" dirty="0">
                <a:solidFill>
                  <a:schemeClr val="tx1"/>
                </a:solidFill>
              </a:rPr>
              <a:t>“USDA Guidance to Federal Financial Assistance Recipients Regarding the Title VI Prohibition Against National Origin Discrimination Affecting Persons With Limited English Proficiency” (79 Fed. Reg. No, 229, Friday, [p. 70771 – 70784] USDA LEP Policy Guidance </a:t>
            </a:r>
          </a:p>
          <a:p>
            <a:pPr marL="713232" lvl="1" indent="-274320">
              <a:lnSpc>
                <a:spcPct val="100000"/>
              </a:lnSpc>
              <a:spcBef>
                <a:spcPts val="0"/>
              </a:spcBef>
              <a:spcAft>
                <a:spcPts val="600"/>
              </a:spcAft>
              <a:defRPr/>
            </a:pPr>
            <a:endParaRPr lang="en-US" sz="2200" dirty="0">
              <a:solidFill>
                <a:schemeClr val="tx1"/>
              </a:solidFill>
            </a:endParaRPr>
          </a:p>
          <a:p>
            <a:pPr marL="713232" lvl="1" indent="-274320">
              <a:lnSpc>
                <a:spcPct val="100000"/>
              </a:lnSpc>
              <a:spcBef>
                <a:spcPts val="0"/>
              </a:spcBef>
              <a:spcAft>
                <a:spcPts val="600"/>
              </a:spcAft>
              <a:defRPr/>
            </a:pPr>
            <a:r>
              <a:rPr lang="en-US" sz="2200" dirty="0">
                <a:solidFill>
                  <a:schemeClr val="tx1"/>
                </a:solidFill>
              </a:rPr>
              <a:t> “Meaningful Access for Persons with Limited English Proficiency (LEP) in the School Meal Programs: Guidance and Q&amp;As” (SP 37-2016, May 25, 2016)</a:t>
            </a:r>
          </a:p>
          <a:p>
            <a:pPr marL="713232" lvl="1" indent="-274320">
              <a:lnSpc>
                <a:spcPct val="100000"/>
              </a:lnSpc>
              <a:spcBef>
                <a:spcPts val="0"/>
              </a:spcBef>
              <a:spcAft>
                <a:spcPts val="600"/>
              </a:spcAft>
              <a:defRPr/>
            </a:pPr>
            <a:endParaRPr lang="en-US" sz="2000" dirty="0">
              <a:solidFill>
                <a:schemeClr val="tx1"/>
              </a:solidFill>
            </a:endParaRPr>
          </a:p>
          <a:p>
            <a:pPr marL="713232" lvl="1" indent="-274320">
              <a:lnSpc>
                <a:spcPct val="100000"/>
              </a:lnSpc>
              <a:spcBef>
                <a:spcPts val="0"/>
              </a:spcBef>
              <a:spcAft>
                <a:spcPts val="600"/>
              </a:spcAft>
              <a:defRPr/>
            </a:pPr>
            <a:endParaRPr lang="en-US" sz="2000" dirty="0">
              <a:solidFill>
                <a:schemeClr val="tx1"/>
              </a:solidFill>
            </a:endParaRPr>
          </a:p>
          <a:p>
            <a:pPr eaLnBrk="1" hangingPunct="1">
              <a:lnSpc>
                <a:spcPct val="100000"/>
              </a:lnSpc>
              <a:defRPr/>
            </a:pPr>
            <a:endParaRPr lang="en-US" dirty="0">
              <a:solidFill>
                <a:schemeClr val="tx1"/>
              </a:solidFill>
            </a:endParaRPr>
          </a:p>
          <a:p>
            <a:pPr eaLnBrk="1" hangingPunct="1">
              <a:lnSpc>
                <a:spcPct val="100000"/>
              </a:lnSpc>
              <a:defRPr/>
            </a:pPr>
            <a:endParaRPr lang="en-US" dirty="0">
              <a:solidFill>
                <a:schemeClr val="tx1"/>
              </a:solidFill>
            </a:endParaRPr>
          </a:p>
          <a:p>
            <a:pPr eaLnBrk="1" hangingPunct="1">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7311F76-0930-FE9B-D07F-9E8C3F204A8E}"/>
              </a:ext>
            </a:extLst>
          </p:cNvPr>
          <p:cNvSpPr>
            <a:spLocks noGrp="1" noChangeArrowheads="1"/>
          </p:cNvSpPr>
          <p:nvPr>
            <p:ph type="title"/>
          </p:nvPr>
        </p:nvSpPr>
        <p:spPr>
          <a:xfrm>
            <a:off x="857250" y="381000"/>
            <a:ext cx="7407275" cy="744538"/>
          </a:xfrm>
        </p:spPr>
        <p:txBody>
          <a:bodyPr/>
          <a:lstStyle/>
          <a:p>
            <a:pPr algn="ctr" eaLnBrk="1" hangingPunct="1"/>
            <a:r>
              <a:rPr lang="en-US" altLang="en-US">
                <a:solidFill>
                  <a:schemeClr val="tx1"/>
                </a:solidFill>
              </a:rPr>
              <a:t>Civil Rights Authorities</a:t>
            </a:r>
          </a:p>
        </p:txBody>
      </p:sp>
      <p:sp>
        <p:nvSpPr>
          <p:cNvPr id="27651" name="Rectangle 3">
            <a:extLst>
              <a:ext uri="{FF2B5EF4-FFF2-40B4-BE49-F238E27FC236}">
                <a16:creationId xmlns:a16="http://schemas.microsoft.com/office/drawing/2014/main" id="{B03CB1AC-B960-721A-FD2C-FC2E81C4AE86}"/>
              </a:ext>
            </a:extLst>
          </p:cNvPr>
          <p:cNvSpPr>
            <a:spLocks noGrp="1" noChangeArrowheads="1"/>
          </p:cNvSpPr>
          <p:nvPr>
            <p:ph type="body" idx="1"/>
          </p:nvPr>
        </p:nvSpPr>
        <p:spPr>
          <a:xfrm>
            <a:off x="250825" y="765175"/>
            <a:ext cx="8207375" cy="5711825"/>
          </a:xfrm>
        </p:spPr>
        <p:txBody>
          <a:bodyPr/>
          <a:lstStyle/>
          <a:p>
            <a:pPr marL="712788" lvl="1" indent="-273050">
              <a:lnSpc>
                <a:spcPct val="100000"/>
              </a:lnSpc>
              <a:spcBef>
                <a:spcPct val="0"/>
              </a:spcBef>
              <a:spcAft>
                <a:spcPts val="600"/>
              </a:spcAft>
            </a:pPr>
            <a:endParaRPr lang="en-US" altLang="en-US"/>
          </a:p>
          <a:p>
            <a:pPr marL="712788" lvl="1" indent="-273050">
              <a:lnSpc>
                <a:spcPct val="100000"/>
              </a:lnSpc>
              <a:spcBef>
                <a:spcPct val="0"/>
              </a:spcBef>
              <a:spcAft>
                <a:spcPts val="600"/>
              </a:spcAft>
            </a:pPr>
            <a:endParaRPr lang="en-US" altLang="en-US"/>
          </a:p>
          <a:p>
            <a:pPr marL="712788" lvl="1" indent="-273050">
              <a:lnSpc>
                <a:spcPct val="100000"/>
              </a:lnSpc>
              <a:spcBef>
                <a:spcPct val="0"/>
              </a:spcBef>
              <a:spcAft>
                <a:spcPts val="600"/>
              </a:spcAft>
            </a:pPr>
            <a:r>
              <a:rPr lang="en-US" altLang="en-US" sz="2400">
                <a:solidFill>
                  <a:schemeClr val="tx1"/>
                </a:solidFill>
              </a:rPr>
              <a:t>“Policy Memorandum on Modifications to Accommodate Disabilities in the School Meal Programs” (SP 59-2016 / FNS-GD-2016-0067, September 27, 2016)</a:t>
            </a:r>
          </a:p>
          <a:p>
            <a:pPr marL="712788" lvl="1" indent="-273050">
              <a:lnSpc>
                <a:spcPct val="100000"/>
              </a:lnSpc>
              <a:spcBef>
                <a:spcPct val="0"/>
              </a:spcBef>
              <a:spcAft>
                <a:spcPts val="600"/>
              </a:spcAft>
            </a:pPr>
            <a:endParaRPr lang="en-US" altLang="en-US" sz="2400">
              <a:solidFill>
                <a:schemeClr val="tx1"/>
              </a:solidFill>
            </a:endParaRPr>
          </a:p>
          <a:p>
            <a:pPr marL="712788" lvl="1" indent="-273050">
              <a:lnSpc>
                <a:spcPct val="100000"/>
              </a:lnSpc>
              <a:spcBef>
                <a:spcPct val="0"/>
              </a:spcBef>
              <a:spcAft>
                <a:spcPts val="600"/>
              </a:spcAft>
            </a:pPr>
            <a:r>
              <a:rPr lang="en-US" altLang="en-US" sz="2400">
                <a:solidFill>
                  <a:schemeClr val="tx1"/>
                </a:solidFill>
              </a:rPr>
              <a:t>“Accommodating Disabilities in the School Meal Programs: Guidance and Questions and Answers (Q&amp;A)” (SP 26-2017, April 25, 2017)</a:t>
            </a:r>
          </a:p>
          <a:p>
            <a:pPr marL="712788" lvl="1" indent="-273050">
              <a:lnSpc>
                <a:spcPct val="100000"/>
              </a:lnSpc>
              <a:spcBef>
                <a:spcPct val="0"/>
              </a:spcBef>
              <a:spcAft>
                <a:spcPts val="600"/>
              </a:spcAft>
            </a:pPr>
            <a:endParaRPr lang="en-US" altLang="en-US" sz="2400">
              <a:solidFill>
                <a:schemeClr val="tx1"/>
              </a:solidFill>
            </a:endParaRPr>
          </a:p>
          <a:p>
            <a:pPr marL="712788" lvl="1" indent="-273050">
              <a:lnSpc>
                <a:spcPct val="100000"/>
              </a:lnSpc>
              <a:spcBef>
                <a:spcPct val="0"/>
              </a:spcBef>
              <a:spcAft>
                <a:spcPts val="600"/>
              </a:spcAft>
            </a:pPr>
            <a:r>
              <a:rPr lang="en-US" altLang="en-US" sz="2400">
                <a:solidFill>
                  <a:schemeClr val="tx1"/>
                </a:solidFill>
              </a:rPr>
              <a:t>“Accommodating Children with Disabilities in the School Meal Programs: Guidance for School Food Service Professionals” (SP 40-2017, July 25, 2017)</a:t>
            </a:r>
          </a:p>
          <a:p>
            <a:pPr marL="712788" lvl="1" indent="-273050">
              <a:lnSpc>
                <a:spcPct val="100000"/>
              </a:lnSpc>
              <a:spcBef>
                <a:spcPct val="0"/>
              </a:spcBef>
              <a:spcAft>
                <a:spcPts val="600"/>
              </a:spcAft>
            </a:pPr>
            <a:endParaRPr lang="en-US" altLang="en-US" sz="2400">
              <a:solidFill>
                <a:schemeClr val="tx1"/>
              </a:solidFill>
            </a:endParaRPr>
          </a:p>
          <a:p>
            <a:pPr marL="712788" lvl="1" indent="-273050">
              <a:lnSpc>
                <a:spcPct val="100000"/>
              </a:lnSpc>
              <a:spcBef>
                <a:spcPct val="0"/>
              </a:spcBef>
              <a:spcAft>
                <a:spcPts val="600"/>
              </a:spcAft>
            </a:pPr>
            <a:endParaRPr lang="en-US" altLang="en-US" sz="2400">
              <a:solidFill>
                <a:schemeClr val="tx1"/>
              </a:solidFill>
            </a:endParaRPr>
          </a:p>
          <a:p>
            <a:pPr marL="712788" lvl="1" indent="-273050">
              <a:lnSpc>
                <a:spcPct val="100000"/>
              </a:lnSpc>
              <a:spcBef>
                <a:spcPct val="0"/>
              </a:spcBef>
              <a:spcAft>
                <a:spcPts val="600"/>
              </a:spcAft>
            </a:pPr>
            <a:endParaRPr lang="en-US" altLang="en-US">
              <a:solidFill>
                <a:schemeClr val="tx1"/>
              </a:solidFill>
            </a:endParaRPr>
          </a:p>
          <a:p>
            <a:pPr marL="712788" lvl="1" indent="-273050">
              <a:lnSpc>
                <a:spcPct val="100000"/>
              </a:lnSpc>
              <a:spcBef>
                <a:spcPct val="0"/>
              </a:spcBef>
              <a:spcAft>
                <a:spcPts val="600"/>
              </a:spcAft>
            </a:pPr>
            <a:endParaRPr lang="en-US" altLang="en-US">
              <a:solidFill>
                <a:schemeClr val="accent2"/>
              </a:solidFill>
            </a:endParaRPr>
          </a:p>
          <a:p>
            <a:pPr eaLnBrk="1" hangingPunct="1">
              <a:lnSpc>
                <a:spcPct val="100000"/>
              </a:lnSpc>
            </a:pPr>
            <a:endParaRPr lang="en-US" altLang="en-US"/>
          </a:p>
          <a:p>
            <a:pPr eaLnBrk="1" hangingPunct="1">
              <a:lnSpc>
                <a:spcPct val="100000"/>
              </a:lnSpc>
            </a:pPr>
            <a:endParaRPr lang="en-US" altLang="en-US"/>
          </a:p>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1347570-66C5-38E4-AFCB-BE012E64B9A6}"/>
              </a:ext>
            </a:extLst>
          </p:cNvPr>
          <p:cNvSpPr>
            <a:spLocks noGrp="1" noChangeArrowheads="1"/>
          </p:cNvSpPr>
          <p:nvPr>
            <p:ph type="title"/>
          </p:nvPr>
        </p:nvSpPr>
        <p:spPr>
          <a:xfrm>
            <a:off x="857250" y="333375"/>
            <a:ext cx="7407275" cy="1150938"/>
          </a:xfrm>
        </p:spPr>
        <p:txBody>
          <a:bodyPr/>
          <a:lstStyle/>
          <a:p>
            <a:pPr algn="ctr" eaLnBrk="1" hangingPunct="1"/>
            <a:r>
              <a:rPr lang="en-US" altLang="en-US">
                <a:solidFill>
                  <a:schemeClr val="tx1"/>
                </a:solidFill>
              </a:rPr>
              <a:t>Civil Rights Legal Authorities</a:t>
            </a:r>
          </a:p>
        </p:txBody>
      </p:sp>
      <p:sp>
        <p:nvSpPr>
          <p:cNvPr id="6148" name="Rectangle 3">
            <a:extLst>
              <a:ext uri="{FF2B5EF4-FFF2-40B4-BE49-F238E27FC236}">
                <a16:creationId xmlns:a16="http://schemas.microsoft.com/office/drawing/2014/main" id="{6559D2F0-01BC-A2FD-CA6F-406CEE4D8651}"/>
              </a:ext>
            </a:extLst>
          </p:cNvPr>
          <p:cNvSpPr>
            <a:spLocks noGrp="1" noChangeArrowheads="1"/>
          </p:cNvSpPr>
          <p:nvPr>
            <p:ph type="body" idx="1"/>
          </p:nvPr>
        </p:nvSpPr>
        <p:spPr>
          <a:xfrm>
            <a:off x="611188" y="1196975"/>
            <a:ext cx="7923212" cy="5211763"/>
          </a:xfrm>
        </p:spPr>
        <p:txBody>
          <a:bodyPr>
            <a:normAutofit/>
          </a:bodyPr>
          <a:lstStyle/>
          <a:p>
            <a:pPr>
              <a:lnSpc>
                <a:spcPct val="100000"/>
              </a:lnSpc>
              <a:defRPr/>
            </a:pPr>
            <a:endParaRPr lang="en-US" dirty="0"/>
          </a:p>
          <a:p>
            <a:pPr>
              <a:lnSpc>
                <a:spcPct val="100000"/>
              </a:lnSpc>
              <a:defRPr/>
            </a:pPr>
            <a:r>
              <a:rPr lang="en-US" sz="2400" dirty="0">
                <a:solidFill>
                  <a:srgbClr val="422C16"/>
                </a:solidFill>
              </a:rPr>
              <a:t>USDA Departmental Regulation 4330-002</a:t>
            </a:r>
          </a:p>
          <a:p>
            <a:pPr marL="457200" lvl="1" indent="0">
              <a:lnSpc>
                <a:spcPct val="100000"/>
              </a:lnSpc>
              <a:defRPr/>
            </a:pPr>
            <a:r>
              <a:rPr lang="en-US" sz="2400" dirty="0">
                <a:solidFill>
                  <a:srgbClr val="422C16"/>
                </a:solidFill>
              </a:rPr>
              <a:t>Prohibits discrimination in programs and activities funded in whole or in part by the USDA</a:t>
            </a:r>
          </a:p>
          <a:p>
            <a:pPr lvl="1">
              <a:lnSpc>
                <a:spcPct val="100000"/>
              </a:lnSpc>
              <a:defRPr/>
            </a:pPr>
            <a:endParaRPr lang="en-US" sz="2400" dirty="0">
              <a:solidFill>
                <a:srgbClr val="422C16"/>
              </a:solidFill>
            </a:endParaRPr>
          </a:p>
          <a:p>
            <a:pPr marL="0" lvl="1" indent="0">
              <a:defRPr/>
            </a:pPr>
            <a:r>
              <a:rPr lang="en-US" sz="2400" dirty="0">
                <a:solidFill>
                  <a:srgbClr val="422C16"/>
                </a:solidFill>
              </a:rPr>
              <a:t>USDA Departmental Regulation 4300-003</a:t>
            </a:r>
          </a:p>
          <a:p>
            <a:pPr marL="735013" lvl="1" indent="-273050">
              <a:lnSpc>
                <a:spcPct val="100000"/>
              </a:lnSpc>
              <a:buFont typeface="Arial" panose="020B0604020202020204" pitchFamily="34" charset="0"/>
              <a:buChar char="•"/>
              <a:defRPr/>
            </a:pPr>
            <a:r>
              <a:rPr lang="en-US" sz="2400" dirty="0">
                <a:solidFill>
                  <a:srgbClr val="422C16"/>
                </a:solidFill>
              </a:rPr>
              <a:t>Equal Opportunity Public Notification Policy</a:t>
            </a:r>
          </a:p>
          <a:p>
            <a:pPr marL="393192" lvl="1" indent="0">
              <a:lnSpc>
                <a:spcPct val="100000"/>
              </a:lnSpc>
              <a:buFont typeface="Corbel" panose="020B0503020204020204" pitchFamily="34" charset="0"/>
              <a:buNone/>
              <a:defRPr/>
            </a:pPr>
            <a:endParaRPr lang="en-US" sz="2400" dirty="0">
              <a:solidFill>
                <a:srgbClr val="422C16"/>
              </a:solidFill>
            </a:endParaRPr>
          </a:p>
          <a:p>
            <a:pPr>
              <a:lnSpc>
                <a:spcPct val="100000"/>
              </a:lnSpc>
              <a:defRPr/>
            </a:pPr>
            <a:r>
              <a:rPr lang="en-US" sz="2400" dirty="0">
                <a:solidFill>
                  <a:srgbClr val="422C16"/>
                </a:solidFill>
              </a:rPr>
              <a:t>FNS Instruction 113-1 and Appendix B (CNP)</a:t>
            </a:r>
          </a:p>
          <a:p>
            <a:pPr lvl="2">
              <a:defRPr/>
            </a:pPr>
            <a:r>
              <a:rPr lang="en-US" sz="2200" dirty="0">
                <a:solidFill>
                  <a:srgbClr val="422C16"/>
                </a:solidFill>
              </a:rPr>
              <a:t>Civil Rights compliance and enforcement</a:t>
            </a:r>
          </a:p>
          <a:p>
            <a:pPr lvl="1">
              <a:defRPr/>
            </a:pPr>
            <a:endParaRPr lang="en-US" dirty="0">
              <a:solidFill>
                <a:srgbClr val="FF0000"/>
              </a:solidFill>
            </a:endParaRPr>
          </a:p>
          <a:p>
            <a:pPr lvl="1">
              <a:defRPr/>
            </a:pPr>
            <a:endParaRPr lang="en-US" dirty="0">
              <a:solidFill>
                <a:schemeClr val="accent2"/>
              </a:solidFill>
            </a:endParaRPr>
          </a:p>
          <a:p>
            <a:pPr eaLnBrk="1" hangingPunct="1">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E3FF4A4-1991-0440-6376-A0A5416DF77F}"/>
              </a:ext>
            </a:extLst>
          </p:cNvPr>
          <p:cNvSpPr>
            <a:spLocks noGrp="1" noChangeArrowheads="1"/>
          </p:cNvSpPr>
          <p:nvPr>
            <p:ph type="title"/>
          </p:nvPr>
        </p:nvSpPr>
        <p:spPr>
          <a:xfrm>
            <a:off x="438150" y="333375"/>
            <a:ext cx="8407400" cy="1008063"/>
          </a:xfrm>
        </p:spPr>
        <p:txBody>
          <a:bodyPr/>
          <a:lstStyle/>
          <a:p>
            <a:pPr algn="ctr" eaLnBrk="1" hangingPunct="1"/>
            <a:r>
              <a:rPr lang="en-US" altLang="en-US">
                <a:solidFill>
                  <a:schemeClr val="tx1"/>
                </a:solidFill>
              </a:rPr>
              <a:t>NSLP/SBP/SMP Authorities </a:t>
            </a:r>
          </a:p>
        </p:txBody>
      </p:sp>
      <p:sp>
        <p:nvSpPr>
          <p:cNvPr id="5124" name="Rectangle 3">
            <a:extLst>
              <a:ext uri="{FF2B5EF4-FFF2-40B4-BE49-F238E27FC236}">
                <a16:creationId xmlns:a16="http://schemas.microsoft.com/office/drawing/2014/main" id="{44CB35AD-DC07-3A7C-29C6-154451A81BF9}"/>
              </a:ext>
            </a:extLst>
          </p:cNvPr>
          <p:cNvSpPr>
            <a:spLocks noGrp="1" noChangeArrowheads="1"/>
          </p:cNvSpPr>
          <p:nvPr>
            <p:ph idx="1"/>
          </p:nvPr>
        </p:nvSpPr>
        <p:spPr>
          <a:xfrm>
            <a:off x="437931" y="1484784"/>
            <a:ext cx="8268137" cy="5220816"/>
          </a:xfrm>
        </p:spPr>
        <p:txBody>
          <a:bodyPr>
            <a:normAutofit/>
          </a:bodyPr>
          <a:lstStyle/>
          <a:p>
            <a:pPr eaLnBrk="1" hangingPunct="1">
              <a:lnSpc>
                <a:spcPct val="110000"/>
              </a:lnSpc>
              <a:spcBef>
                <a:spcPts val="600"/>
              </a:spcBef>
              <a:buClr>
                <a:srgbClr val="92D050"/>
              </a:buClr>
              <a:buFont typeface="Arial" panose="020B0604020202020204" pitchFamily="34" charset="0"/>
              <a:buChar char="•"/>
              <a:defRPr/>
            </a:pPr>
            <a:r>
              <a:rPr lang="en-US" sz="2400" dirty="0">
                <a:solidFill>
                  <a:schemeClr val="tx1"/>
                </a:solidFill>
              </a:rPr>
              <a:t>Richard B. Russell National School Lunch Act of 1946 </a:t>
            </a:r>
          </a:p>
          <a:p>
            <a:pPr marL="514350" eaLnBrk="1" hangingPunct="1">
              <a:lnSpc>
                <a:spcPct val="110000"/>
              </a:lnSpc>
              <a:spcBef>
                <a:spcPts val="600"/>
              </a:spcBef>
              <a:buClr>
                <a:srgbClr val="92D050"/>
              </a:buClr>
              <a:buFont typeface="Arial" panose="020B0604020202020204" pitchFamily="34" charset="0"/>
              <a:buChar char="•"/>
              <a:defRPr/>
            </a:pPr>
            <a:r>
              <a:rPr lang="en-US" altLang="en-US" sz="2400" dirty="0">
                <a:solidFill>
                  <a:schemeClr val="tx1"/>
                </a:solidFill>
              </a:rPr>
              <a:t>Signed by President Harry Truman and established the National School Lunch Program (NSLP)</a:t>
            </a:r>
          </a:p>
          <a:p>
            <a:pPr eaLnBrk="1" hangingPunct="1">
              <a:lnSpc>
                <a:spcPct val="110000"/>
              </a:lnSpc>
              <a:spcBef>
                <a:spcPts val="600"/>
              </a:spcBef>
              <a:buClr>
                <a:srgbClr val="92D050"/>
              </a:buClr>
              <a:buFont typeface="Arial" panose="020B0604020202020204" pitchFamily="34" charset="0"/>
              <a:buChar char="•"/>
              <a:defRPr/>
            </a:pPr>
            <a:endParaRPr lang="en-US" sz="2400" dirty="0">
              <a:solidFill>
                <a:schemeClr val="tx1"/>
              </a:solidFill>
            </a:endParaRPr>
          </a:p>
          <a:p>
            <a:pPr eaLnBrk="1" hangingPunct="1">
              <a:lnSpc>
                <a:spcPct val="110000"/>
              </a:lnSpc>
              <a:spcBef>
                <a:spcPts val="600"/>
              </a:spcBef>
              <a:buClr>
                <a:srgbClr val="92D050"/>
              </a:buClr>
              <a:buFont typeface="Arial" panose="020B0604020202020204" pitchFamily="34" charset="0"/>
              <a:buChar char="•"/>
              <a:defRPr/>
            </a:pPr>
            <a:r>
              <a:rPr lang="en-US" sz="2400" dirty="0">
                <a:solidFill>
                  <a:schemeClr val="tx1"/>
                </a:solidFill>
              </a:rPr>
              <a:t>Child Nutrition Act of 1966</a:t>
            </a:r>
          </a:p>
          <a:p>
            <a:pPr marL="514350" eaLnBrk="1" hangingPunct="1">
              <a:lnSpc>
                <a:spcPct val="110000"/>
              </a:lnSpc>
              <a:spcBef>
                <a:spcPts val="600"/>
              </a:spcBef>
              <a:buClr>
                <a:srgbClr val="92D050"/>
              </a:buClr>
              <a:buFont typeface="Arial" panose="020B0604020202020204" pitchFamily="34" charset="0"/>
              <a:buChar char="•"/>
              <a:defRPr/>
            </a:pPr>
            <a:r>
              <a:rPr lang="en-US" altLang="en-US" sz="2400" dirty="0">
                <a:solidFill>
                  <a:schemeClr val="tx1"/>
                </a:solidFill>
              </a:rPr>
              <a:t>Signed by President Lyndon B. Johnson; Special Milk Program (SMP) incorporated into the Act and School Breakfast Program (SBP) established</a:t>
            </a:r>
          </a:p>
          <a:p>
            <a:pPr eaLnBrk="1" hangingPunct="1">
              <a:lnSpc>
                <a:spcPct val="110000"/>
              </a:lnSpc>
              <a:spcBef>
                <a:spcPts val="600"/>
              </a:spcBef>
              <a:buClr>
                <a:srgbClr val="92D050"/>
              </a:buClr>
              <a:buFont typeface="Arial" panose="020B0604020202020204" pitchFamily="34" charset="0"/>
              <a:buChar char="•"/>
              <a:defRPr/>
            </a:pPr>
            <a:endParaRPr lang="en-US" sz="2400" strike="sngStrike" dirty="0">
              <a:solidFill>
                <a:schemeClr val="tx1"/>
              </a:solidFill>
            </a:endParaRPr>
          </a:p>
          <a:p>
            <a:pPr eaLnBrk="1" hangingPunct="1">
              <a:lnSpc>
                <a:spcPct val="200000"/>
              </a:lnSpc>
              <a:buClr>
                <a:srgbClr val="92D050"/>
              </a:buClr>
              <a:buFont typeface="Arial" panose="020B0604020202020204" pitchFamily="34" charset="0"/>
              <a:buChar char="•"/>
              <a:defRPr/>
            </a:pP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2C88E28-B20B-102E-4BAB-7BA8D18C4FBF}"/>
              </a:ext>
            </a:extLst>
          </p:cNvPr>
          <p:cNvSpPr>
            <a:spLocks noGrp="1" noChangeArrowheads="1"/>
          </p:cNvSpPr>
          <p:nvPr>
            <p:ph type="title"/>
          </p:nvPr>
        </p:nvSpPr>
        <p:spPr>
          <a:xfrm>
            <a:off x="438150" y="333375"/>
            <a:ext cx="8407400" cy="1223963"/>
          </a:xfrm>
        </p:spPr>
        <p:txBody>
          <a:bodyPr/>
          <a:lstStyle/>
          <a:p>
            <a:pPr algn="ctr" eaLnBrk="1" hangingPunct="1"/>
            <a:r>
              <a:rPr lang="en-US" altLang="en-US">
                <a:solidFill>
                  <a:schemeClr val="tx1"/>
                </a:solidFill>
              </a:rPr>
              <a:t>NSLP/SBP/SMP Authorities </a:t>
            </a:r>
          </a:p>
        </p:txBody>
      </p:sp>
      <p:sp>
        <p:nvSpPr>
          <p:cNvPr id="33795" name="Rectangle 3">
            <a:extLst>
              <a:ext uri="{FF2B5EF4-FFF2-40B4-BE49-F238E27FC236}">
                <a16:creationId xmlns:a16="http://schemas.microsoft.com/office/drawing/2014/main" id="{05008CFF-9BEA-F89C-4C17-8974AE7145A1}"/>
              </a:ext>
            </a:extLst>
          </p:cNvPr>
          <p:cNvSpPr>
            <a:spLocks noGrp="1" noChangeArrowheads="1"/>
          </p:cNvSpPr>
          <p:nvPr>
            <p:ph idx="1"/>
          </p:nvPr>
        </p:nvSpPr>
        <p:spPr>
          <a:xfrm>
            <a:off x="438150" y="1557338"/>
            <a:ext cx="8267700" cy="5148262"/>
          </a:xfrm>
        </p:spPr>
        <p:txBody>
          <a:bodyPr/>
          <a:lstStyle/>
          <a:p>
            <a:pPr eaLnBrk="1" hangingPunct="1">
              <a:lnSpc>
                <a:spcPct val="200000"/>
              </a:lnSpc>
              <a:buClr>
                <a:srgbClr val="92D050"/>
              </a:buClr>
              <a:buFont typeface="Arial" panose="020B0604020202020204" pitchFamily="34" charset="0"/>
              <a:buChar char="•"/>
            </a:pPr>
            <a:r>
              <a:rPr lang="en-US" altLang="en-US" sz="2400">
                <a:solidFill>
                  <a:schemeClr val="tx1"/>
                </a:solidFill>
              </a:rPr>
              <a:t>7 CFR Part 210 (NSLP)</a:t>
            </a:r>
          </a:p>
          <a:p>
            <a:pPr eaLnBrk="1" hangingPunct="1">
              <a:lnSpc>
                <a:spcPct val="200000"/>
              </a:lnSpc>
              <a:buClr>
                <a:srgbClr val="92D050"/>
              </a:buClr>
              <a:buFont typeface="Arial" panose="020B0604020202020204" pitchFamily="34" charset="0"/>
              <a:buChar char="•"/>
            </a:pPr>
            <a:r>
              <a:rPr lang="en-US" altLang="en-US" sz="2400">
                <a:solidFill>
                  <a:schemeClr val="tx1"/>
                </a:solidFill>
              </a:rPr>
              <a:t>7 CFR Part 215 (SMP)</a:t>
            </a:r>
          </a:p>
          <a:p>
            <a:pPr eaLnBrk="1" hangingPunct="1">
              <a:lnSpc>
                <a:spcPct val="200000"/>
              </a:lnSpc>
              <a:buClr>
                <a:srgbClr val="92D050"/>
              </a:buClr>
              <a:buFont typeface="Arial" panose="020B0604020202020204" pitchFamily="34" charset="0"/>
              <a:buChar char="•"/>
            </a:pPr>
            <a:r>
              <a:rPr lang="en-US" altLang="en-US" sz="2400">
                <a:solidFill>
                  <a:schemeClr val="tx1"/>
                </a:solidFill>
              </a:rPr>
              <a:t>7 CFR Part 220 (SBP)</a:t>
            </a:r>
          </a:p>
          <a:p>
            <a:pPr eaLnBrk="1" hangingPunct="1">
              <a:lnSpc>
                <a:spcPct val="200000"/>
              </a:lnSpc>
              <a:buClr>
                <a:srgbClr val="92D050"/>
              </a:buClr>
              <a:buFont typeface="Arial" panose="020B0604020202020204" pitchFamily="34" charset="0"/>
              <a:buChar char="•"/>
            </a:pPr>
            <a:r>
              <a:rPr lang="en-US" altLang="en-US" sz="2400">
                <a:solidFill>
                  <a:schemeClr val="tx1"/>
                </a:solidFill>
              </a:rPr>
              <a:t>7 CFR Part 245 (NSLP / SMP / SBP) [Eligibility]</a:t>
            </a:r>
          </a:p>
          <a:p>
            <a:pPr eaLnBrk="1" hangingPunct="1">
              <a:lnSpc>
                <a:spcPct val="200000"/>
              </a:lnSpc>
              <a:buClr>
                <a:srgbClr val="92D050"/>
              </a:buClr>
              <a:buFont typeface="Arial" panose="020B0604020202020204" pitchFamily="34" charset="0"/>
              <a:buChar char="•"/>
            </a:pPr>
            <a:endParaRPr lang="en-US" altLang="en-US" sz="2400">
              <a:solidFill>
                <a:schemeClr val="tx1"/>
              </a:solidFill>
            </a:endParaRPr>
          </a:p>
          <a:p>
            <a:pPr eaLnBrk="1" hangingPunct="1">
              <a:lnSpc>
                <a:spcPct val="200000"/>
              </a:lnSpc>
              <a:buClr>
                <a:srgbClr val="92D050"/>
              </a:buClr>
              <a:buFont typeface="Arial" panose="020B0604020202020204" pitchFamily="34" charset="0"/>
              <a:buChar char="•"/>
            </a:pPr>
            <a:endParaRPr lang="en-US" altLang="en-US" sz="2400">
              <a:solidFill>
                <a:schemeClr val="tx1"/>
              </a:solidFill>
            </a:endParaRPr>
          </a:p>
          <a:p>
            <a:pPr eaLnBrk="1" hangingPunct="1">
              <a:lnSpc>
                <a:spcPct val="200000"/>
              </a:lnSpc>
              <a:buClr>
                <a:srgbClr val="92D050"/>
              </a:buClr>
              <a:buFont typeface="Arial" panose="020B0604020202020204" pitchFamily="34" charset="0"/>
              <a:buChar char="•"/>
            </a:pPr>
            <a:endParaRPr lang="en-US" altLang="en-US" sz="2400">
              <a:solidFill>
                <a:schemeClr val="tx1"/>
              </a:solidFill>
            </a:endParaRPr>
          </a:p>
          <a:p>
            <a:pPr lvl="1">
              <a:lnSpc>
                <a:spcPct val="200000"/>
              </a:lnSpc>
              <a:buFont typeface="Arial" panose="020B0604020202020204" pitchFamily="34" charset="0"/>
              <a:buChar char="•"/>
            </a:pPr>
            <a:endParaRPr lang="en-US" altLang="en-US"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0442867-D181-25CD-BF71-B04E9EC8ADD9}"/>
              </a:ext>
            </a:extLst>
          </p:cNvPr>
          <p:cNvSpPr>
            <a:spLocks noGrp="1" noChangeArrowheads="1"/>
          </p:cNvSpPr>
          <p:nvPr>
            <p:ph type="title"/>
          </p:nvPr>
        </p:nvSpPr>
        <p:spPr>
          <a:xfrm>
            <a:off x="438150" y="333375"/>
            <a:ext cx="8407400" cy="1008063"/>
          </a:xfrm>
        </p:spPr>
        <p:txBody>
          <a:bodyPr/>
          <a:lstStyle/>
          <a:p>
            <a:pPr algn="ctr" eaLnBrk="1" hangingPunct="1"/>
            <a:r>
              <a:rPr lang="en-US" altLang="en-US">
                <a:solidFill>
                  <a:schemeClr val="tx1"/>
                </a:solidFill>
              </a:rPr>
              <a:t>NSLP/SBP/SMP Authorities </a:t>
            </a:r>
          </a:p>
        </p:txBody>
      </p:sp>
      <p:sp>
        <p:nvSpPr>
          <p:cNvPr id="5124" name="Rectangle 3">
            <a:extLst>
              <a:ext uri="{FF2B5EF4-FFF2-40B4-BE49-F238E27FC236}">
                <a16:creationId xmlns:a16="http://schemas.microsoft.com/office/drawing/2014/main" id="{0CE914BB-C59E-0B4C-92BF-32A03E9C1DBD}"/>
              </a:ext>
            </a:extLst>
          </p:cNvPr>
          <p:cNvSpPr>
            <a:spLocks noGrp="1" noChangeArrowheads="1"/>
          </p:cNvSpPr>
          <p:nvPr>
            <p:ph idx="1"/>
          </p:nvPr>
        </p:nvSpPr>
        <p:spPr>
          <a:xfrm>
            <a:off x="438150" y="1628775"/>
            <a:ext cx="8267700" cy="5076825"/>
          </a:xfrm>
        </p:spPr>
        <p:txBody>
          <a:bodyPr>
            <a:normAutofit/>
          </a:bodyPr>
          <a:lstStyle/>
          <a:p>
            <a:pPr eaLnBrk="1" hangingPunct="1">
              <a:lnSpc>
                <a:spcPct val="100000"/>
              </a:lnSpc>
              <a:spcBef>
                <a:spcPts val="600"/>
              </a:spcBef>
              <a:spcAft>
                <a:spcPts val="0"/>
              </a:spcAft>
              <a:buClr>
                <a:srgbClr val="92D050"/>
              </a:buClr>
              <a:buFont typeface="Arial" panose="020B0604020202020204" pitchFamily="34" charset="0"/>
              <a:buChar char="•"/>
              <a:defRPr/>
            </a:pPr>
            <a:r>
              <a:rPr lang="en-US" altLang="en-US" sz="2400" dirty="0">
                <a:solidFill>
                  <a:schemeClr val="tx1"/>
                </a:solidFill>
              </a:rPr>
              <a:t>7 CFR Part 225 (SFSP)</a:t>
            </a:r>
          </a:p>
          <a:p>
            <a:pPr marL="34925" indent="0" eaLnBrk="1" hangingPunct="1">
              <a:lnSpc>
                <a:spcPct val="100000"/>
              </a:lnSpc>
              <a:spcBef>
                <a:spcPts val="600"/>
              </a:spcBef>
              <a:spcAft>
                <a:spcPts val="0"/>
              </a:spcAft>
              <a:buClr>
                <a:srgbClr val="92D050"/>
              </a:buClr>
              <a:buFont typeface="Corbel" panose="020B0503020204020204" pitchFamily="34" charset="0"/>
              <a:buNone/>
              <a:defRPr/>
            </a:pPr>
            <a:endParaRPr lang="en-US" altLang="en-US" sz="2400" dirty="0">
              <a:solidFill>
                <a:schemeClr val="tx1"/>
              </a:solidFill>
            </a:endParaRPr>
          </a:p>
          <a:p>
            <a:pPr eaLnBrk="1" hangingPunct="1">
              <a:lnSpc>
                <a:spcPct val="100000"/>
              </a:lnSpc>
              <a:spcBef>
                <a:spcPts val="600"/>
              </a:spcBef>
              <a:spcAft>
                <a:spcPts val="0"/>
              </a:spcAft>
              <a:buClr>
                <a:srgbClr val="92D050"/>
              </a:buClr>
              <a:buFont typeface="Arial" panose="020B0604020202020204" pitchFamily="34" charset="0"/>
              <a:buChar char="•"/>
              <a:defRPr/>
            </a:pPr>
            <a:r>
              <a:rPr lang="en-US" altLang="en-US" sz="2400" dirty="0">
                <a:solidFill>
                  <a:schemeClr val="tx1"/>
                </a:solidFill>
              </a:rPr>
              <a:t>7 CFR Part 226 (CACFP)</a:t>
            </a:r>
          </a:p>
          <a:p>
            <a:pPr marL="34925" indent="0" eaLnBrk="1" hangingPunct="1">
              <a:lnSpc>
                <a:spcPct val="100000"/>
              </a:lnSpc>
              <a:spcBef>
                <a:spcPts val="600"/>
              </a:spcBef>
              <a:spcAft>
                <a:spcPts val="0"/>
              </a:spcAft>
              <a:buClr>
                <a:srgbClr val="92D050"/>
              </a:buClr>
              <a:buFont typeface="Corbel" panose="020B0503020204020204" pitchFamily="34" charset="0"/>
              <a:buNone/>
              <a:defRPr/>
            </a:pPr>
            <a:endParaRPr lang="en-US" altLang="en-US" sz="2400" dirty="0">
              <a:solidFill>
                <a:schemeClr val="tx1"/>
              </a:solidFill>
            </a:endParaRPr>
          </a:p>
          <a:p>
            <a:pPr eaLnBrk="1" hangingPunct="1">
              <a:lnSpc>
                <a:spcPct val="100000"/>
              </a:lnSpc>
              <a:spcBef>
                <a:spcPts val="600"/>
              </a:spcBef>
              <a:spcAft>
                <a:spcPts val="0"/>
              </a:spcAft>
              <a:buClr>
                <a:srgbClr val="92D050"/>
              </a:buClr>
              <a:buFont typeface="Arial" panose="020B0604020202020204" pitchFamily="34" charset="0"/>
              <a:buChar char="•"/>
              <a:defRPr/>
            </a:pPr>
            <a:r>
              <a:rPr lang="en-US" altLang="en-US" sz="2400" dirty="0">
                <a:solidFill>
                  <a:schemeClr val="tx1"/>
                </a:solidFill>
              </a:rPr>
              <a:t>7 CFR 250 (Commodity component for NSLP, SFSP, and CACFP regulations)</a:t>
            </a:r>
          </a:p>
          <a:p>
            <a:pPr marL="34925" indent="0" eaLnBrk="1" hangingPunct="1">
              <a:lnSpc>
                <a:spcPct val="100000"/>
              </a:lnSpc>
              <a:spcBef>
                <a:spcPts val="600"/>
              </a:spcBef>
              <a:spcAft>
                <a:spcPts val="0"/>
              </a:spcAft>
              <a:buClr>
                <a:srgbClr val="92D050"/>
              </a:buClr>
              <a:buFont typeface="Corbel" panose="020B0503020204020204" pitchFamily="34" charset="0"/>
              <a:buNone/>
              <a:defRPr/>
            </a:pPr>
            <a:endParaRPr lang="en-US" altLang="en-US" sz="2400" dirty="0">
              <a:solidFill>
                <a:schemeClr val="tx1"/>
              </a:solidFill>
            </a:endParaRPr>
          </a:p>
          <a:p>
            <a:pPr marL="174625" eaLnBrk="1" fontAlgn="auto" hangingPunct="1">
              <a:lnSpc>
                <a:spcPct val="100000"/>
              </a:lnSpc>
              <a:spcBef>
                <a:spcPts val="600"/>
              </a:spcBef>
              <a:spcAft>
                <a:spcPts val="0"/>
              </a:spcAft>
              <a:defRPr/>
            </a:pPr>
            <a:r>
              <a:rPr lang="en-US" altLang="en-US" sz="2400" dirty="0">
                <a:solidFill>
                  <a:schemeClr val="tx1"/>
                </a:solidFill>
              </a:rPr>
              <a:t>FNS Eligibility Manual for School Meals</a:t>
            </a:r>
          </a:p>
          <a:p>
            <a:pPr marL="627063" lvl="1" eaLnBrk="1" fontAlgn="auto" hangingPunct="1">
              <a:lnSpc>
                <a:spcPct val="100000"/>
              </a:lnSpc>
              <a:spcBef>
                <a:spcPts val="600"/>
              </a:spcBef>
              <a:spcAft>
                <a:spcPts val="0"/>
              </a:spcAft>
              <a:defRPr/>
            </a:pPr>
            <a:r>
              <a:rPr lang="en-US" altLang="en-US" sz="2400" dirty="0">
                <a:solidFill>
                  <a:schemeClr val="tx1"/>
                </a:solidFill>
              </a:rPr>
              <a:t>Provides additional guidance on determining and verifying eligibility</a:t>
            </a:r>
          </a:p>
          <a:p>
            <a:pPr eaLnBrk="1" hangingPunct="1">
              <a:lnSpc>
                <a:spcPct val="200000"/>
              </a:lnSpc>
              <a:buClr>
                <a:srgbClr val="92D050"/>
              </a:buClr>
              <a:buFont typeface="Arial" panose="020B0604020202020204" pitchFamily="34" charset="0"/>
              <a:buChar char="•"/>
              <a:defRPr/>
            </a:pPr>
            <a:endParaRPr lang="en-US" altLang="en-US" sz="2400" dirty="0">
              <a:solidFill>
                <a:schemeClr val="tx1"/>
              </a:solidFill>
            </a:endParaRPr>
          </a:p>
          <a:p>
            <a:pPr eaLnBrk="1" hangingPunct="1">
              <a:lnSpc>
                <a:spcPct val="200000"/>
              </a:lnSpc>
              <a:buClr>
                <a:srgbClr val="92D050"/>
              </a:buClr>
              <a:buFont typeface="Arial" panose="020B0604020202020204" pitchFamily="34" charset="0"/>
              <a:buChar char="•"/>
              <a:defRPr/>
            </a:pPr>
            <a:endParaRPr lang="en-US" altLang="en-US" sz="2400" dirty="0">
              <a:solidFill>
                <a:schemeClr val="tx1"/>
              </a:solidFill>
            </a:endParaRPr>
          </a:p>
          <a:p>
            <a:pPr eaLnBrk="1" hangingPunct="1">
              <a:lnSpc>
                <a:spcPct val="200000"/>
              </a:lnSpc>
              <a:buClr>
                <a:srgbClr val="92D050"/>
              </a:buClr>
              <a:buFont typeface="Arial" panose="020B0604020202020204" pitchFamily="34" charset="0"/>
              <a:buChar char="•"/>
              <a:defRPr/>
            </a:pPr>
            <a:endParaRPr lang="en-US" sz="2400" dirty="0">
              <a:solidFill>
                <a:schemeClr val="tx1"/>
              </a:solidFill>
            </a:endParaRPr>
          </a:p>
          <a:p>
            <a:pPr lvl="1">
              <a:lnSpc>
                <a:spcPct val="200000"/>
              </a:lnSpc>
              <a:buFont typeface="Arial" panose="020B0604020202020204" pitchFamily="34" charset="0"/>
              <a:buChar char="•"/>
              <a:defRPr/>
            </a:pP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A4CD668-F3E4-D077-0F7D-5E5AC410236A}"/>
              </a:ext>
            </a:extLst>
          </p:cNvPr>
          <p:cNvSpPr>
            <a:spLocks noGrp="1" noChangeArrowheads="1"/>
          </p:cNvSpPr>
          <p:nvPr>
            <p:ph type="title"/>
          </p:nvPr>
        </p:nvSpPr>
        <p:spPr>
          <a:xfrm>
            <a:off x="457200" y="74613"/>
            <a:ext cx="8229600" cy="1143000"/>
          </a:xfrm>
        </p:spPr>
        <p:txBody>
          <a:bodyPr/>
          <a:lstStyle/>
          <a:p>
            <a:pPr algn="ctr" eaLnBrk="1" hangingPunct="1"/>
            <a:r>
              <a:rPr lang="en-US" altLang="en-US" dirty="0">
                <a:solidFill>
                  <a:schemeClr val="tx1"/>
                </a:solidFill>
              </a:rPr>
              <a:t>What is Discrimination in CNP?</a:t>
            </a:r>
          </a:p>
        </p:txBody>
      </p:sp>
      <p:sp>
        <p:nvSpPr>
          <p:cNvPr id="13315" name="Content Placeholder 3">
            <a:extLst>
              <a:ext uri="{FF2B5EF4-FFF2-40B4-BE49-F238E27FC236}">
                <a16:creationId xmlns:a16="http://schemas.microsoft.com/office/drawing/2014/main" id="{1A09ED61-1976-F934-22D3-447C1BCF3A48}"/>
              </a:ext>
            </a:extLst>
          </p:cNvPr>
          <p:cNvSpPr>
            <a:spLocks noGrp="1" noChangeArrowheads="1"/>
          </p:cNvSpPr>
          <p:nvPr>
            <p:ph idx="1"/>
          </p:nvPr>
        </p:nvSpPr>
        <p:spPr>
          <a:xfrm>
            <a:off x="107504" y="981075"/>
            <a:ext cx="8615809" cy="5832475"/>
          </a:xfrm>
        </p:spPr>
        <p:txBody>
          <a:bodyPr rtlCol="0">
            <a:normAutofit/>
          </a:bodyPr>
          <a:lstStyle/>
          <a:p>
            <a:pPr indent="-137160" eaLnBrk="1" fontAlgn="auto" hangingPunct="1">
              <a:lnSpc>
                <a:spcPct val="100000"/>
              </a:lnSpc>
              <a:spcAft>
                <a:spcPts val="0"/>
              </a:spcAft>
              <a:defRPr/>
            </a:pPr>
            <a:r>
              <a:rPr lang="en-US" altLang="en-US" sz="2400" dirty="0">
                <a:solidFill>
                  <a:schemeClr val="tx1"/>
                </a:solidFill>
              </a:rPr>
              <a:t>Different treatment which makes a distinction of one person or a group of persons from others, either intentionally, by neglect, or by the actions or lack of actions based on a protected class</a:t>
            </a:r>
          </a:p>
          <a:p>
            <a:pPr marL="34290" indent="0" algn="ctr" eaLnBrk="1" fontAlgn="auto" hangingPunct="1">
              <a:lnSpc>
                <a:spcPct val="114000"/>
              </a:lnSpc>
              <a:spcAft>
                <a:spcPts val="0"/>
              </a:spcAft>
              <a:buFont typeface="Corbel" panose="020B0503020204020204" pitchFamily="34" charset="0"/>
              <a:buNone/>
              <a:defRPr/>
            </a:pPr>
            <a:r>
              <a:rPr lang="en-US" altLang="en-US" sz="2400" u="sng" dirty="0">
                <a:solidFill>
                  <a:schemeClr val="tx1"/>
                </a:solidFill>
              </a:rPr>
              <a:t>Protected classes for CNP</a:t>
            </a:r>
          </a:p>
        </p:txBody>
      </p:sp>
      <p:sp>
        <p:nvSpPr>
          <p:cNvPr id="37892" name="TextBox 2">
            <a:extLst>
              <a:ext uri="{FF2B5EF4-FFF2-40B4-BE49-F238E27FC236}">
                <a16:creationId xmlns:a16="http://schemas.microsoft.com/office/drawing/2014/main" id="{1744D08B-875F-5121-99DA-8D08D37193A3}"/>
              </a:ext>
            </a:extLst>
          </p:cNvPr>
          <p:cNvSpPr txBox="1">
            <a:spLocks noChangeArrowheads="1"/>
          </p:cNvSpPr>
          <p:nvPr/>
        </p:nvSpPr>
        <p:spPr bwMode="auto">
          <a:xfrm>
            <a:off x="3887416" y="2847117"/>
            <a:ext cx="5256584" cy="2173415"/>
          </a:xfrm>
          <a:prstGeom prst="rect">
            <a:avLst/>
          </a:prstGeom>
          <a:noFill/>
          <a:ln>
            <a:noFill/>
          </a:ln>
        </p:spPr>
        <p:txBody>
          <a:bodyPr wrap="square">
            <a:spAutoFit/>
          </a:bodyPr>
          <a:lstStyle>
            <a:lvl1pPr marL="342900" indent="-342900">
              <a:defRPr>
                <a:solidFill>
                  <a:schemeClr val="tx1"/>
                </a:solidFill>
                <a:latin typeface="Corbel" panose="020B0503020204020204" pitchFamily="34" charset="0"/>
              </a:defRPr>
            </a:lvl1pPr>
            <a:lvl2pPr marL="776288"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114000"/>
              </a:lnSpc>
              <a:buClr>
                <a:srgbClr val="92D050"/>
              </a:buClr>
              <a:buFont typeface="Arial" panose="020B0604020202020204" pitchFamily="34" charset="0"/>
              <a:buChar char="•"/>
              <a:defRPr/>
            </a:pPr>
            <a:r>
              <a:rPr lang="en-US" altLang="en-US" sz="2400" dirty="0"/>
              <a:t>Age</a:t>
            </a:r>
          </a:p>
          <a:p>
            <a:pPr eaLnBrk="1" hangingPunct="1">
              <a:lnSpc>
                <a:spcPct val="114000"/>
              </a:lnSpc>
              <a:buClr>
                <a:srgbClr val="92D050"/>
              </a:buClr>
              <a:buFont typeface="Arial" panose="020B0604020202020204" pitchFamily="34" charset="0"/>
              <a:buChar char="•"/>
              <a:defRPr/>
            </a:pPr>
            <a:r>
              <a:rPr lang="en-US" altLang="en-US" sz="2400" dirty="0"/>
              <a:t>Sex (including gender identity and sexual orientation)* </a:t>
            </a:r>
          </a:p>
          <a:p>
            <a:pPr eaLnBrk="1" hangingPunct="1">
              <a:lnSpc>
                <a:spcPct val="114000"/>
              </a:lnSpc>
              <a:buClr>
                <a:srgbClr val="92D050"/>
              </a:buClr>
              <a:buFont typeface="Arial" panose="020B0604020202020204" pitchFamily="34" charset="0"/>
              <a:buChar char="•"/>
              <a:defRPr/>
            </a:pPr>
            <a:r>
              <a:rPr lang="en-US" altLang="en-US" sz="2400" dirty="0"/>
              <a:t>Disability</a:t>
            </a:r>
          </a:p>
          <a:p>
            <a:pPr eaLnBrk="1" hangingPunct="1">
              <a:lnSpc>
                <a:spcPct val="114000"/>
              </a:lnSpc>
              <a:buClr>
                <a:srgbClr val="92D050"/>
              </a:buClr>
              <a:buFont typeface="Arial" panose="020B0604020202020204" pitchFamily="34" charset="0"/>
              <a:buChar char="•"/>
              <a:defRPr/>
            </a:pPr>
            <a:endParaRPr lang="en-US" altLang="en-US" sz="2400" dirty="0"/>
          </a:p>
        </p:txBody>
      </p:sp>
      <p:sp>
        <p:nvSpPr>
          <p:cNvPr id="37893" name="TextBox 7">
            <a:extLst>
              <a:ext uri="{FF2B5EF4-FFF2-40B4-BE49-F238E27FC236}">
                <a16:creationId xmlns:a16="http://schemas.microsoft.com/office/drawing/2014/main" id="{768BB0C6-6370-4DF7-8DC8-BD3039A3905B}"/>
              </a:ext>
            </a:extLst>
          </p:cNvPr>
          <p:cNvSpPr txBox="1">
            <a:spLocks noChangeArrowheads="1"/>
          </p:cNvSpPr>
          <p:nvPr/>
        </p:nvSpPr>
        <p:spPr bwMode="auto">
          <a:xfrm>
            <a:off x="899592" y="2838669"/>
            <a:ext cx="2736800" cy="13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orbel" panose="020B0503020204020204" pitchFamily="34" charset="0"/>
              </a:defRPr>
            </a:lvl1pPr>
            <a:lvl2pPr marL="776288"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114000"/>
              </a:lnSpc>
              <a:buClr>
                <a:srgbClr val="92D050"/>
              </a:buClr>
              <a:buFont typeface="Arial" panose="020B0604020202020204" pitchFamily="34" charset="0"/>
              <a:buChar char="•"/>
            </a:pPr>
            <a:r>
              <a:rPr lang="en-US" altLang="en-US" sz="2400" dirty="0"/>
              <a:t>Race</a:t>
            </a:r>
          </a:p>
          <a:p>
            <a:pPr eaLnBrk="1" hangingPunct="1">
              <a:lnSpc>
                <a:spcPct val="114000"/>
              </a:lnSpc>
              <a:buClr>
                <a:srgbClr val="92D050"/>
              </a:buClr>
              <a:buFont typeface="Arial" panose="020B0604020202020204" pitchFamily="34" charset="0"/>
              <a:buChar char="•"/>
            </a:pPr>
            <a:r>
              <a:rPr lang="en-US" altLang="en-US" sz="2400" dirty="0"/>
              <a:t>Color</a:t>
            </a:r>
          </a:p>
          <a:p>
            <a:pPr eaLnBrk="1" hangingPunct="1">
              <a:lnSpc>
                <a:spcPct val="114000"/>
              </a:lnSpc>
              <a:buClr>
                <a:srgbClr val="92D050"/>
              </a:buClr>
              <a:buFont typeface="Arial" panose="020B0604020202020204" pitchFamily="34" charset="0"/>
              <a:buChar char="•"/>
            </a:pPr>
            <a:r>
              <a:rPr lang="en-US" altLang="en-US" sz="2400" dirty="0"/>
              <a:t>National origin</a:t>
            </a:r>
          </a:p>
        </p:txBody>
      </p:sp>
      <p:sp>
        <p:nvSpPr>
          <p:cNvPr id="7" name="TextBox 6">
            <a:extLst>
              <a:ext uri="{FF2B5EF4-FFF2-40B4-BE49-F238E27FC236}">
                <a16:creationId xmlns:a16="http://schemas.microsoft.com/office/drawing/2014/main" id="{A402CDC3-D740-74F5-A289-A4982AA67F5D}"/>
              </a:ext>
            </a:extLst>
          </p:cNvPr>
          <p:cNvSpPr txBox="1"/>
          <p:nvPr/>
        </p:nvSpPr>
        <p:spPr>
          <a:xfrm>
            <a:off x="880665" y="4663223"/>
            <a:ext cx="7056784" cy="2092881"/>
          </a:xfrm>
          <a:prstGeom prst="rect">
            <a:avLst/>
          </a:prstGeom>
          <a:noFill/>
        </p:spPr>
        <p:txBody>
          <a:bodyPr wrap="square" rtlCol="0">
            <a:spAutoFit/>
          </a:bodyPr>
          <a:lstStyle/>
          <a:p>
            <a:r>
              <a:rPr lang="en-US" sz="16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*The enclosed “non discrimination” language herein was added pursuant to the May 5, 2022, USDA memorandum. However, although included as currently required for audit compliance by the USDA, the State of Alabama objects to its </a:t>
            </a:r>
            <a:r>
              <a:rPr lang="en-US" sz="16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inclusion</a:t>
            </a:r>
            <a:r>
              <a:rPr lang="en-US" sz="16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applicability</a:t>
            </a:r>
            <a:r>
              <a:rPr lang="en-US" sz="16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and the </a:t>
            </a:r>
            <a:r>
              <a:rPr lang="en-US" sz="16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application</a:t>
            </a:r>
            <a:r>
              <a:rPr lang="en-US" sz="16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of this language due to currently pending legal challenges in the matter of </a:t>
            </a:r>
            <a:r>
              <a:rPr lang="en-US" sz="1600" cap="all" spc="25"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The State of Tennessee, et al. v. USDA, et al.</a:t>
            </a:r>
            <a:r>
              <a:rPr lang="en-US" sz="16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Case No. 3:22-cv-00257, and may be subject to change or removal.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6F5F364-0301-B515-748B-D5687D718DD8}"/>
              </a:ext>
            </a:extLst>
          </p:cNvPr>
          <p:cNvSpPr>
            <a:spLocks noGrp="1" noChangeArrowheads="1"/>
          </p:cNvSpPr>
          <p:nvPr>
            <p:ph type="title"/>
          </p:nvPr>
        </p:nvSpPr>
        <p:spPr>
          <a:xfrm>
            <a:off x="423863" y="404813"/>
            <a:ext cx="8229600" cy="1143000"/>
          </a:xfrm>
        </p:spPr>
        <p:txBody>
          <a:bodyPr/>
          <a:lstStyle/>
          <a:p>
            <a:pPr algn="ctr" eaLnBrk="1" hangingPunct="1"/>
            <a:r>
              <a:rPr lang="en-US" altLang="en-US">
                <a:solidFill>
                  <a:schemeClr val="tx1"/>
                </a:solidFill>
              </a:rPr>
              <a:t>Reprisal/Retaliation</a:t>
            </a:r>
          </a:p>
        </p:txBody>
      </p:sp>
      <p:sp>
        <p:nvSpPr>
          <p:cNvPr id="33795" name="Content Placeholder 3">
            <a:extLst>
              <a:ext uri="{FF2B5EF4-FFF2-40B4-BE49-F238E27FC236}">
                <a16:creationId xmlns:a16="http://schemas.microsoft.com/office/drawing/2014/main" id="{40AA00B6-F82F-69E4-7F8C-DBF06CDBE50C}"/>
              </a:ext>
            </a:extLst>
          </p:cNvPr>
          <p:cNvSpPr>
            <a:spLocks noGrp="1" noChangeArrowheads="1"/>
          </p:cNvSpPr>
          <p:nvPr>
            <p:ph idx="1"/>
          </p:nvPr>
        </p:nvSpPr>
        <p:spPr>
          <a:xfrm>
            <a:off x="423863" y="1844675"/>
            <a:ext cx="8229600" cy="4525963"/>
          </a:xfrm>
        </p:spPr>
        <p:txBody>
          <a:bodyPr/>
          <a:lstStyle/>
          <a:p>
            <a:pPr eaLnBrk="1" hangingPunct="1">
              <a:lnSpc>
                <a:spcPct val="114000"/>
              </a:lnSpc>
              <a:defRPr/>
            </a:pPr>
            <a:r>
              <a:rPr lang="en-US" altLang="en-US" sz="2800" dirty="0">
                <a:solidFill>
                  <a:schemeClr val="tx1"/>
                </a:solidFill>
              </a:rPr>
              <a:t>Anyone can allege reprisal or retaliation (</a:t>
            </a:r>
            <a:r>
              <a:rPr lang="en-US" sz="2800" dirty="0">
                <a:solidFill>
                  <a:schemeClr val="tx1"/>
                </a:solidFill>
              </a:rPr>
              <a:t>Retaliation/Reprisal means the act of intimidating, threatening, coercing, or unlawfully discriminating against any individual for filing a complaint, testifying, assisting, or participating in any manner in an investigation, proceeding or hearing or any other right or privilege secured by the Civil Rights statutes and regulations enforced by FNS).</a:t>
            </a:r>
          </a:p>
          <a:p>
            <a:pPr marL="34925" indent="0" eaLnBrk="1" hangingPunct="1">
              <a:lnSpc>
                <a:spcPct val="114000"/>
              </a:lnSpc>
              <a:buFont typeface="Corbel" panose="020B0503020204020204" pitchFamily="34" charset="0"/>
              <a:buNone/>
              <a:defRPr/>
            </a:pPr>
            <a:endParaRPr lang="en-US" altLang="en-US" sz="2800" dirty="0">
              <a:solidFill>
                <a:schemeClr val="tx1"/>
              </a:solidFill>
            </a:endParaRPr>
          </a:p>
          <a:p>
            <a:pPr eaLnBrk="1" hangingPunct="1">
              <a:defRPr/>
            </a:pPr>
            <a:endParaRPr lang="en-US"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1FA9991-A0F2-CA6E-AC2F-451CA87D2FD2}"/>
              </a:ext>
            </a:extLst>
          </p:cNvPr>
          <p:cNvSpPr>
            <a:spLocks noGrp="1" noChangeArrowheads="1"/>
          </p:cNvSpPr>
          <p:nvPr>
            <p:ph type="title"/>
          </p:nvPr>
        </p:nvSpPr>
        <p:spPr>
          <a:xfrm>
            <a:off x="250825" y="188913"/>
            <a:ext cx="8229600" cy="936625"/>
          </a:xfrm>
        </p:spPr>
        <p:txBody>
          <a:bodyPr/>
          <a:lstStyle/>
          <a:p>
            <a:pPr algn="ctr" eaLnBrk="1" hangingPunct="1"/>
            <a:r>
              <a:rPr lang="en-US" altLang="en-US">
                <a:solidFill>
                  <a:schemeClr val="tx1"/>
                </a:solidFill>
              </a:rPr>
              <a:t>Assurances</a:t>
            </a:r>
          </a:p>
        </p:txBody>
      </p:sp>
      <p:sp>
        <p:nvSpPr>
          <p:cNvPr id="4" name="Content Placeholder 3">
            <a:extLst>
              <a:ext uri="{FF2B5EF4-FFF2-40B4-BE49-F238E27FC236}">
                <a16:creationId xmlns:a16="http://schemas.microsoft.com/office/drawing/2014/main" id="{09484739-5BB2-F489-F6B3-EA402E82F57B}"/>
              </a:ext>
            </a:extLst>
          </p:cNvPr>
          <p:cNvSpPr>
            <a:spLocks noGrp="1"/>
          </p:cNvSpPr>
          <p:nvPr>
            <p:ph idx="1"/>
          </p:nvPr>
        </p:nvSpPr>
        <p:spPr>
          <a:xfrm>
            <a:off x="179388" y="1125538"/>
            <a:ext cx="8507412" cy="5543550"/>
          </a:xfrm>
        </p:spPr>
        <p:txBody>
          <a:bodyPr rtlCol="0">
            <a:normAutofit lnSpcReduction="10000"/>
          </a:bodyPr>
          <a:lstStyle/>
          <a:p>
            <a:pPr indent="-137160" eaLnBrk="1" fontAlgn="auto" hangingPunct="1">
              <a:lnSpc>
                <a:spcPct val="114000"/>
              </a:lnSpc>
              <a:spcAft>
                <a:spcPts val="0"/>
              </a:spcAft>
              <a:defRPr/>
            </a:pPr>
            <a:r>
              <a:rPr lang="en-US" sz="2800" dirty="0">
                <a:solidFill>
                  <a:schemeClr val="tx1"/>
                </a:solidFill>
              </a:rPr>
              <a:t>To qualify for federal financial assistance, an application must be accompanied by a written assurance that the entity to receive financial assistance will be operated in compliance with all nondiscrimination laws, regulations, instructions, policies, and guidelines</a:t>
            </a:r>
            <a:r>
              <a:rPr lang="en-US" sz="2400" dirty="0">
                <a:solidFill>
                  <a:schemeClr val="tx1"/>
                </a:solidFill>
              </a:rPr>
              <a:t>.</a:t>
            </a:r>
          </a:p>
          <a:p>
            <a:pPr marL="34290" indent="0" eaLnBrk="1" fontAlgn="auto" hangingPunct="1">
              <a:lnSpc>
                <a:spcPct val="114000"/>
              </a:lnSpc>
              <a:spcAft>
                <a:spcPts val="0"/>
              </a:spcAft>
              <a:buFont typeface="Corbel" panose="020B0503020204020204" pitchFamily="34" charset="0"/>
              <a:buNone/>
              <a:defRPr/>
            </a:pPr>
            <a:endParaRPr lang="en-US" sz="2400" dirty="0">
              <a:solidFill>
                <a:schemeClr val="tx1"/>
              </a:solidFill>
            </a:endParaRPr>
          </a:p>
          <a:p>
            <a:pPr indent="-137160" eaLnBrk="1" fontAlgn="auto" hangingPunct="1">
              <a:lnSpc>
                <a:spcPct val="114000"/>
              </a:lnSpc>
              <a:spcAft>
                <a:spcPts val="0"/>
              </a:spcAft>
              <a:defRPr/>
            </a:pPr>
            <a:r>
              <a:rPr lang="en-US" sz="2800" dirty="0">
                <a:solidFill>
                  <a:schemeClr val="tx1"/>
                </a:solidFill>
              </a:rPr>
              <a:t>A Civil Rights Assurance must be incorporated in all agreements between state and local agencies.</a:t>
            </a:r>
          </a:p>
          <a:p>
            <a:pPr marL="34290" indent="0" eaLnBrk="1" fontAlgn="auto" hangingPunct="1">
              <a:lnSpc>
                <a:spcPct val="114000"/>
              </a:lnSpc>
              <a:spcAft>
                <a:spcPts val="0"/>
              </a:spcAft>
              <a:buFont typeface="Corbel" panose="020B0503020204020204" pitchFamily="34" charset="0"/>
              <a:buNone/>
              <a:defRPr/>
            </a:pPr>
            <a:endParaRPr lang="en-US" sz="2800" dirty="0">
              <a:solidFill>
                <a:schemeClr val="tx1"/>
              </a:solidFill>
            </a:endParaRPr>
          </a:p>
          <a:p>
            <a:pPr indent="-137160" eaLnBrk="1" fontAlgn="auto" hangingPunct="1">
              <a:lnSpc>
                <a:spcPct val="114000"/>
              </a:lnSpc>
              <a:spcAft>
                <a:spcPts val="0"/>
              </a:spcAft>
              <a:defRPr/>
            </a:pPr>
            <a:r>
              <a:rPr lang="en-US" sz="2800" dirty="0">
                <a:solidFill>
                  <a:schemeClr val="tx1"/>
                </a:solidFill>
              </a:rPr>
              <a:t>See FNS Instruction 113-1, Appendix B and Form FNS-74 for Program-specific assurance language.</a:t>
            </a:r>
          </a:p>
          <a:p>
            <a:pPr indent="-137160" eaLnBrk="1" fontAlgn="auto" hangingPunct="1">
              <a:lnSpc>
                <a:spcPct val="114000"/>
              </a:lnSpc>
              <a:spcAft>
                <a:spcPts val="0"/>
              </a:spcAft>
              <a:defRPr/>
            </a:pPr>
            <a:endParaRPr lang="en-US" sz="2800" dirty="0">
              <a:solidFill>
                <a:schemeClr val="tx1"/>
              </a:solidFill>
            </a:endParaRPr>
          </a:p>
          <a:p>
            <a:pPr indent="-137160" eaLnBrk="1" fontAlgn="auto" hangingPunct="1">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D59F1D-D410-76AC-7CC5-890913AFA552}"/>
              </a:ext>
            </a:extLst>
          </p:cNvPr>
          <p:cNvSpPr>
            <a:spLocks noGrp="1" noChangeArrowheads="1"/>
          </p:cNvSpPr>
          <p:nvPr>
            <p:ph type="title"/>
          </p:nvPr>
        </p:nvSpPr>
        <p:spPr>
          <a:xfrm>
            <a:off x="457200" y="333375"/>
            <a:ext cx="8229600" cy="1223963"/>
          </a:xfrm>
        </p:spPr>
        <p:txBody>
          <a:bodyPr/>
          <a:lstStyle/>
          <a:p>
            <a:pPr algn="ctr" eaLnBrk="1" hangingPunct="1"/>
            <a:r>
              <a:rPr lang="en-US" altLang="en-US">
                <a:solidFill>
                  <a:schemeClr val="tx1"/>
                </a:solidFill>
              </a:rPr>
              <a:t>ALSDE CNP CIVIL RIGHTS MISSION POLICY</a:t>
            </a:r>
          </a:p>
        </p:txBody>
      </p:sp>
      <p:sp>
        <p:nvSpPr>
          <p:cNvPr id="4099" name="Rectangle 3">
            <a:extLst>
              <a:ext uri="{FF2B5EF4-FFF2-40B4-BE49-F238E27FC236}">
                <a16:creationId xmlns:a16="http://schemas.microsoft.com/office/drawing/2014/main" id="{CA7FFDDA-DE88-403D-9B13-D81C4E21230E}"/>
              </a:ext>
            </a:extLst>
          </p:cNvPr>
          <p:cNvSpPr>
            <a:spLocks noGrp="1" noChangeArrowheads="1"/>
          </p:cNvSpPr>
          <p:nvPr>
            <p:ph idx="1"/>
          </p:nvPr>
        </p:nvSpPr>
        <p:spPr>
          <a:xfrm>
            <a:off x="457200" y="1844675"/>
            <a:ext cx="8229600" cy="4525963"/>
          </a:xfrm>
        </p:spPr>
        <p:txBody>
          <a:bodyPr rtlCol="0">
            <a:normAutofit/>
          </a:bodyPr>
          <a:lstStyle/>
          <a:p>
            <a:pPr indent="-137160" eaLnBrk="1" fontAlgn="auto" hangingPunct="1">
              <a:spcAft>
                <a:spcPts val="0"/>
              </a:spcAft>
              <a:defRPr/>
            </a:pPr>
            <a:r>
              <a:rPr lang="en-US" altLang="en-US" sz="2800" dirty="0">
                <a:solidFill>
                  <a:schemeClr val="tx1"/>
                </a:solidFill>
              </a:rPr>
              <a:t>To provide guidance and direction for comprehensive immunity against discrimination in employment practices and administration of public programs.</a:t>
            </a:r>
          </a:p>
          <a:p>
            <a:pPr indent="-137160" eaLnBrk="1" fontAlgn="auto" hangingPunct="1">
              <a:spcAft>
                <a:spcPts val="0"/>
              </a:spcAft>
              <a:defRPr/>
            </a:pPr>
            <a:endParaRPr lang="en-US" altLang="en-US" sz="2800" dirty="0">
              <a:solidFill>
                <a:schemeClr val="tx1"/>
              </a:solidFill>
            </a:endParaRPr>
          </a:p>
          <a:p>
            <a:pPr indent="-137160" eaLnBrk="1" fontAlgn="auto" hangingPunct="1">
              <a:spcAft>
                <a:spcPts val="0"/>
              </a:spcAft>
              <a:defRPr/>
            </a:pPr>
            <a:r>
              <a:rPr lang="en-US" altLang="en-US" sz="2800" dirty="0">
                <a:solidFill>
                  <a:schemeClr val="tx1"/>
                </a:solidFill>
              </a:rPr>
              <a:t>To ensure that all eligible individuals who participate in the Child Nutrition Programs are honorably treated with dignity and respect. </a:t>
            </a:r>
          </a:p>
          <a:p>
            <a:pPr marL="34290" indent="0" eaLnBrk="1" fontAlgn="auto" hangingPunct="1">
              <a:spcAft>
                <a:spcPts val="0"/>
              </a:spcAft>
              <a:buFont typeface="Corbel" panose="020B0503020204020204" pitchFamily="34" charset="0"/>
              <a:buNone/>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B3CB1D5-FB69-34DA-D07F-E9A984267758}"/>
              </a:ext>
            </a:extLst>
          </p:cNvPr>
          <p:cNvSpPr>
            <a:spLocks noGrp="1" noChangeArrowheads="1"/>
          </p:cNvSpPr>
          <p:nvPr>
            <p:ph type="title"/>
          </p:nvPr>
        </p:nvSpPr>
        <p:spPr>
          <a:xfrm>
            <a:off x="457200" y="457200"/>
            <a:ext cx="8229600" cy="762000"/>
          </a:xfrm>
        </p:spPr>
        <p:txBody>
          <a:bodyPr/>
          <a:lstStyle/>
          <a:p>
            <a:pPr algn="ctr" eaLnBrk="1" hangingPunct="1"/>
            <a:r>
              <a:rPr lang="en-US" altLang="en-US">
                <a:solidFill>
                  <a:schemeClr val="tx1"/>
                </a:solidFill>
              </a:rPr>
              <a:t>Assurances</a:t>
            </a:r>
          </a:p>
        </p:txBody>
      </p:sp>
      <p:sp>
        <p:nvSpPr>
          <p:cNvPr id="15363" name="Content Placeholder 3">
            <a:extLst>
              <a:ext uri="{FF2B5EF4-FFF2-40B4-BE49-F238E27FC236}">
                <a16:creationId xmlns:a16="http://schemas.microsoft.com/office/drawing/2014/main" id="{A06AE56C-A15A-1D40-2E6E-410CBA0C7335}"/>
              </a:ext>
            </a:extLst>
          </p:cNvPr>
          <p:cNvSpPr>
            <a:spLocks noGrp="1" noChangeArrowheads="1"/>
          </p:cNvSpPr>
          <p:nvPr>
            <p:ph idx="1"/>
          </p:nvPr>
        </p:nvSpPr>
        <p:spPr>
          <a:xfrm>
            <a:off x="323850" y="1341438"/>
            <a:ext cx="8229600" cy="4754562"/>
          </a:xfrm>
        </p:spPr>
        <p:txBody>
          <a:bodyPr rtlCol="0">
            <a:normAutofit fontScale="85000" lnSpcReduction="20000"/>
          </a:bodyPr>
          <a:lstStyle/>
          <a:p>
            <a:pPr indent="-137160" eaLnBrk="1" fontAlgn="auto" hangingPunct="1">
              <a:lnSpc>
                <a:spcPct val="114000"/>
              </a:lnSpc>
              <a:spcAft>
                <a:spcPts val="0"/>
              </a:spcAft>
              <a:defRPr/>
            </a:pPr>
            <a:r>
              <a:rPr lang="en-US" altLang="en-US" sz="3000" dirty="0">
                <a:solidFill>
                  <a:schemeClr val="tx1"/>
                </a:solidFill>
              </a:rPr>
              <a:t>Sub-recipient agreements must also include a Civil Rights assurance of nondiscrimination.</a:t>
            </a:r>
          </a:p>
          <a:p>
            <a:pPr indent="-137160" eaLnBrk="1" fontAlgn="auto" hangingPunct="1">
              <a:lnSpc>
                <a:spcPct val="114000"/>
              </a:lnSpc>
              <a:spcAft>
                <a:spcPts val="0"/>
              </a:spcAft>
              <a:defRPr/>
            </a:pPr>
            <a:endParaRPr lang="en-US" altLang="en-US" sz="3000" dirty="0">
              <a:solidFill>
                <a:schemeClr val="tx1"/>
              </a:solidFill>
            </a:endParaRPr>
          </a:p>
          <a:p>
            <a:pPr lvl="1" indent="-137160" eaLnBrk="1" fontAlgn="auto" hangingPunct="1">
              <a:lnSpc>
                <a:spcPct val="114000"/>
              </a:lnSpc>
              <a:defRPr/>
            </a:pPr>
            <a:r>
              <a:rPr lang="en-US" altLang="en-US" sz="3000" u="sng" dirty="0">
                <a:solidFill>
                  <a:schemeClr val="tx1"/>
                </a:solidFill>
              </a:rPr>
              <a:t>Example</a:t>
            </a:r>
            <a:r>
              <a:rPr lang="en-US" altLang="en-US" sz="3000" dirty="0">
                <a:solidFill>
                  <a:schemeClr val="tx1"/>
                </a:solidFill>
              </a:rPr>
              <a:t>:  Many SFAs contract with Food Service Management Companies (FSMC) to provide food service to students.  SFAs are responsible for ensuring that their FSMCs follow CR requirements.</a:t>
            </a:r>
          </a:p>
          <a:p>
            <a:pPr marL="339725" eaLnBrk="1" fontAlgn="auto" hangingPunct="1">
              <a:lnSpc>
                <a:spcPct val="114000"/>
              </a:lnSpc>
              <a:spcAft>
                <a:spcPts val="0"/>
              </a:spcAft>
              <a:tabLst>
                <a:tab pos="400050" algn="l"/>
              </a:tabLst>
              <a:defRPr/>
            </a:pPr>
            <a:r>
              <a:rPr lang="en-US" altLang="en-US" sz="3000" dirty="0">
                <a:solidFill>
                  <a:schemeClr val="tx1"/>
                </a:solidFill>
              </a:rPr>
              <a:t>These assurances are binding on the program applicant and its successors, transferees, and assignees, if they receive assistance or retain possession of any assistance from USDA.</a:t>
            </a:r>
          </a:p>
          <a:p>
            <a:pPr indent="-137160" eaLnBrk="1" fontAlgn="auto" hangingPunct="1">
              <a:lnSpc>
                <a:spcPct val="114000"/>
              </a:lnSpc>
              <a:spcAft>
                <a:spcPts val="0"/>
              </a:spcAft>
              <a:defRPr/>
            </a:pPr>
            <a:endParaRPr lang="en-US" altLang="en-US" sz="3000" dirty="0">
              <a:solidFill>
                <a:schemeClr val="tx1"/>
              </a:solidFill>
            </a:endParaRPr>
          </a:p>
          <a:p>
            <a:pPr indent="-137160" eaLnBrk="1" fontAlgn="auto" hangingPunct="1">
              <a:lnSpc>
                <a:spcPct val="114000"/>
              </a:lnSpc>
              <a:spcAft>
                <a:spcPts val="0"/>
              </a:spcAft>
              <a:defRPr/>
            </a:pPr>
            <a:endParaRPr lang="en-US" altLang="en-US" sz="2400" dirty="0"/>
          </a:p>
          <a:p>
            <a:pPr indent="-137160" eaLnBrk="1" fontAlgn="auto" hangingPunct="1">
              <a:spcAft>
                <a:spcPts val="0"/>
              </a:spcAft>
              <a:defRPr/>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063ACE1-B51E-331B-2322-CE042C61960F}"/>
              </a:ext>
            </a:extLst>
          </p:cNvPr>
          <p:cNvSpPr>
            <a:spLocks noGrp="1" noChangeArrowheads="1"/>
          </p:cNvSpPr>
          <p:nvPr>
            <p:ph type="title"/>
          </p:nvPr>
        </p:nvSpPr>
        <p:spPr>
          <a:xfrm>
            <a:off x="457200" y="457200"/>
            <a:ext cx="8229600" cy="1143000"/>
          </a:xfrm>
        </p:spPr>
        <p:txBody>
          <a:bodyPr/>
          <a:lstStyle/>
          <a:p>
            <a:pPr algn="ctr" eaLnBrk="1" hangingPunct="1"/>
            <a:r>
              <a:rPr lang="en-US" altLang="en-US">
                <a:solidFill>
                  <a:schemeClr val="tx1"/>
                </a:solidFill>
              </a:rPr>
              <a:t>Public Notification</a:t>
            </a:r>
          </a:p>
        </p:txBody>
      </p:sp>
      <p:sp>
        <p:nvSpPr>
          <p:cNvPr id="24579" name="Content Placeholder 3">
            <a:extLst>
              <a:ext uri="{FF2B5EF4-FFF2-40B4-BE49-F238E27FC236}">
                <a16:creationId xmlns:a16="http://schemas.microsoft.com/office/drawing/2014/main" id="{2CE2AE64-6222-4EF5-969D-E886CA739C7D}"/>
              </a:ext>
            </a:extLst>
          </p:cNvPr>
          <p:cNvSpPr>
            <a:spLocks noGrp="1" noChangeArrowheads="1"/>
          </p:cNvSpPr>
          <p:nvPr>
            <p:ph idx="1"/>
          </p:nvPr>
        </p:nvSpPr>
        <p:spPr>
          <a:xfrm>
            <a:off x="457200" y="1752600"/>
            <a:ext cx="8229600" cy="4525963"/>
          </a:xfrm>
        </p:spPr>
        <p:txBody>
          <a:bodyPr/>
          <a:lstStyle/>
          <a:p>
            <a:pPr eaLnBrk="1" hangingPunct="1">
              <a:lnSpc>
                <a:spcPct val="114000"/>
              </a:lnSpc>
              <a:defRPr/>
            </a:pPr>
            <a:r>
              <a:rPr lang="en-US" altLang="en-US" sz="2800" dirty="0">
                <a:solidFill>
                  <a:schemeClr val="tx1"/>
                </a:solidFill>
              </a:rPr>
              <a:t>All FNS assistance programs (i.e., CNP) must include a public notification system.  </a:t>
            </a:r>
          </a:p>
          <a:p>
            <a:pPr marL="34925" indent="0" eaLnBrk="1" hangingPunct="1">
              <a:lnSpc>
                <a:spcPct val="114000"/>
              </a:lnSpc>
              <a:buFont typeface="Corbel" panose="020B0503020204020204" pitchFamily="34" charset="0"/>
              <a:buNone/>
              <a:defRPr/>
            </a:pPr>
            <a:endParaRPr lang="en-US" altLang="en-US" sz="2800" dirty="0">
              <a:solidFill>
                <a:schemeClr val="tx1"/>
              </a:solidFill>
            </a:endParaRPr>
          </a:p>
          <a:p>
            <a:pPr eaLnBrk="1" hangingPunct="1">
              <a:lnSpc>
                <a:spcPct val="114000"/>
              </a:lnSpc>
              <a:defRPr/>
            </a:pPr>
            <a:r>
              <a:rPr lang="en-US" altLang="en-US" sz="2800" dirty="0">
                <a:solidFill>
                  <a:schemeClr val="tx1"/>
                </a:solidFill>
              </a:rPr>
              <a:t>Elements of public notification </a:t>
            </a:r>
          </a:p>
          <a:p>
            <a:pPr marL="687388" lvl="1" indent="-225425" eaLnBrk="1" hangingPunct="1">
              <a:lnSpc>
                <a:spcPct val="114000"/>
              </a:lnSpc>
              <a:defRPr/>
            </a:pPr>
            <a:r>
              <a:rPr lang="en-US" altLang="en-US" sz="2800" dirty="0">
                <a:solidFill>
                  <a:schemeClr val="tx1"/>
                </a:solidFill>
              </a:rPr>
              <a:t>Program availability</a:t>
            </a:r>
          </a:p>
          <a:p>
            <a:pPr marL="687388" lvl="1" indent="-225425" eaLnBrk="1" hangingPunct="1">
              <a:lnSpc>
                <a:spcPct val="114000"/>
              </a:lnSpc>
              <a:defRPr/>
            </a:pPr>
            <a:r>
              <a:rPr lang="en-US" altLang="en-US" sz="2800" dirty="0">
                <a:solidFill>
                  <a:schemeClr val="tx1"/>
                </a:solidFill>
              </a:rPr>
              <a:t>Complaint information</a:t>
            </a:r>
          </a:p>
          <a:p>
            <a:pPr marL="687388" lvl="1" indent="-225425" eaLnBrk="1" hangingPunct="1">
              <a:lnSpc>
                <a:spcPct val="114000"/>
              </a:lnSpc>
              <a:defRPr/>
            </a:pPr>
            <a:r>
              <a:rPr lang="en-US" altLang="en-US" sz="2800" dirty="0">
                <a:solidFill>
                  <a:schemeClr val="tx1"/>
                </a:solidFill>
              </a:rPr>
              <a:t>Nondiscrimination statement</a:t>
            </a:r>
          </a:p>
          <a:p>
            <a:pPr eaLnBrk="1" hangingPunct="1">
              <a:defRPr/>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61FFDB9-D5C3-5F73-2395-512515285465}"/>
              </a:ext>
            </a:extLst>
          </p:cNvPr>
          <p:cNvSpPr>
            <a:spLocks noGrp="1" noChangeArrowheads="1"/>
          </p:cNvSpPr>
          <p:nvPr>
            <p:ph type="title"/>
          </p:nvPr>
        </p:nvSpPr>
        <p:spPr>
          <a:xfrm>
            <a:off x="457200" y="457200"/>
            <a:ext cx="8229600" cy="1143000"/>
          </a:xfrm>
        </p:spPr>
        <p:txBody>
          <a:bodyPr/>
          <a:lstStyle/>
          <a:p>
            <a:pPr algn="ctr" eaLnBrk="1" hangingPunct="1"/>
            <a:r>
              <a:rPr lang="en-US" altLang="en-US">
                <a:solidFill>
                  <a:schemeClr val="tx1"/>
                </a:solidFill>
              </a:rPr>
              <a:t>Elements of Public Notification</a:t>
            </a:r>
          </a:p>
        </p:txBody>
      </p:sp>
      <p:sp>
        <p:nvSpPr>
          <p:cNvPr id="4" name="Content Placeholder 3">
            <a:extLst>
              <a:ext uri="{FF2B5EF4-FFF2-40B4-BE49-F238E27FC236}">
                <a16:creationId xmlns:a16="http://schemas.microsoft.com/office/drawing/2014/main" id="{2E0C9DC8-05E5-DECE-4D2D-14B19F83E7C7}"/>
              </a:ext>
            </a:extLst>
          </p:cNvPr>
          <p:cNvSpPr>
            <a:spLocks noGrp="1"/>
          </p:cNvSpPr>
          <p:nvPr>
            <p:ph idx="1"/>
          </p:nvPr>
        </p:nvSpPr>
        <p:spPr>
          <a:xfrm>
            <a:off x="457200" y="1600200"/>
            <a:ext cx="8229600" cy="4678363"/>
          </a:xfrm>
        </p:spPr>
        <p:txBody>
          <a:bodyPr rtlCol="0">
            <a:normAutofit fontScale="92500" lnSpcReduction="20000"/>
          </a:bodyPr>
          <a:lstStyle/>
          <a:p>
            <a:pPr indent="-137160" eaLnBrk="1" fontAlgn="auto" hangingPunct="1">
              <a:lnSpc>
                <a:spcPct val="114000"/>
              </a:lnSpc>
              <a:spcAft>
                <a:spcPts val="600"/>
              </a:spcAft>
              <a:defRPr/>
            </a:pPr>
            <a:r>
              <a:rPr lang="en-US" sz="3000" dirty="0">
                <a:solidFill>
                  <a:schemeClr val="tx1"/>
                </a:solidFill>
              </a:rPr>
              <a:t>Program availability</a:t>
            </a:r>
          </a:p>
          <a:p>
            <a:pPr lvl="1" indent="-137160" eaLnBrk="1" fontAlgn="auto" hangingPunct="1">
              <a:lnSpc>
                <a:spcPct val="114000"/>
              </a:lnSpc>
              <a:spcAft>
                <a:spcPts val="600"/>
              </a:spcAft>
              <a:defRPr/>
            </a:pPr>
            <a:r>
              <a:rPr lang="en-US" sz="3000" dirty="0">
                <a:solidFill>
                  <a:schemeClr val="tx1"/>
                </a:solidFill>
              </a:rPr>
              <a:t>Inform applicants, participants, and potentially eligible persons of their program rights and responsibilities and the steps necessary for participation</a:t>
            </a:r>
          </a:p>
          <a:p>
            <a:pPr marL="205740" lvl="1" indent="0" eaLnBrk="1" fontAlgn="auto" hangingPunct="1">
              <a:lnSpc>
                <a:spcPct val="114000"/>
              </a:lnSpc>
              <a:buFont typeface="Corbel" panose="020B0503020204020204" pitchFamily="34" charset="0"/>
              <a:buNone/>
              <a:defRPr/>
            </a:pPr>
            <a:endParaRPr lang="en-US" sz="3000" dirty="0">
              <a:solidFill>
                <a:schemeClr val="tx1"/>
              </a:solidFill>
            </a:endParaRPr>
          </a:p>
          <a:p>
            <a:pPr indent="-137160" eaLnBrk="1" fontAlgn="auto" hangingPunct="1">
              <a:lnSpc>
                <a:spcPct val="114000"/>
              </a:lnSpc>
              <a:spcAft>
                <a:spcPts val="600"/>
              </a:spcAft>
              <a:defRPr/>
            </a:pPr>
            <a:r>
              <a:rPr lang="en-US" sz="3000" dirty="0">
                <a:solidFill>
                  <a:schemeClr val="tx1"/>
                </a:solidFill>
              </a:rPr>
              <a:t>Complaint information</a:t>
            </a:r>
          </a:p>
          <a:p>
            <a:pPr lvl="1" indent="-137160" eaLnBrk="1" fontAlgn="auto" hangingPunct="1">
              <a:lnSpc>
                <a:spcPct val="114000"/>
              </a:lnSpc>
              <a:spcAft>
                <a:spcPts val="600"/>
              </a:spcAft>
              <a:defRPr/>
            </a:pPr>
            <a:r>
              <a:rPr lang="en-US" sz="3000" dirty="0">
                <a:solidFill>
                  <a:schemeClr val="tx1"/>
                </a:solidFill>
              </a:rPr>
              <a:t>Advise applicants and participants at the service delivery point of their right to file a complaint, how to file a complaint, and the complaint procedures</a:t>
            </a:r>
          </a:p>
          <a:p>
            <a:pPr indent="-137160" eaLnBrk="1" fontAlgn="auto" hangingPunct="1">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8D4121B-AF59-ABAC-D52B-AE2B8AFD6235}"/>
              </a:ext>
            </a:extLst>
          </p:cNvPr>
          <p:cNvSpPr>
            <a:spLocks noGrp="1" noChangeArrowheads="1"/>
          </p:cNvSpPr>
          <p:nvPr>
            <p:ph type="title"/>
          </p:nvPr>
        </p:nvSpPr>
        <p:spPr>
          <a:xfrm>
            <a:off x="457200" y="269875"/>
            <a:ext cx="8229600" cy="1143000"/>
          </a:xfrm>
        </p:spPr>
        <p:txBody>
          <a:bodyPr/>
          <a:lstStyle/>
          <a:p>
            <a:pPr algn="ctr" eaLnBrk="1" hangingPunct="1"/>
            <a:r>
              <a:rPr lang="en-US" altLang="en-US">
                <a:solidFill>
                  <a:schemeClr val="tx1"/>
                </a:solidFill>
              </a:rPr>
              <a:t>Methods of Public Notification</a:t>
            </a:r>
          </a:p>
        </p:txBody>
      </p:sp>
      <p:sp>
        <p:nvSpPr>
          <p:cNvPr id="18435" name="Content Placeholder 3">
            <a:extLst>
              <a:ext uri="{FF2B5EF4-FFF2-40B4-BE49-F238E27FC236}">
                <a16:creationId xmlns:a16="http://schemas.microsoft.com/office/drawing/2014/main" id="{06CF7EA0-641A-17DD-8E76-E077B0A3B34C}"/>
              </a:ext>
            </a:extLst>
          </p:cNvPr>
          <p:cNvSpPr>
            <a:spLocks noGrp="1" noChangeArrowheads="1"/>
          </p:cNvSpPr>
          <p:nvPr>
            <p:ph idx="1"/>
          </p:nvPr>
        </p:nvSpPr>
        <p:spPr>
          <a:xfrm>
            <a:off x="457200" y="1412875"/>
            <a:ext cx="8229600" cy="4865688"/>
          </a:xfrm>
        </p:spPr>
        <p:txBody>
          <a:bodyPr rtlCol="0">
            <a:normAutofit lnSpcReduction="10000"/>
          </a:bodyPr>
          <a:lstStyle/>
          <a:p>
            <a:pPr indent="-137160" eaLnBrk="1" fontAlgn="auto" hangingPunct="1">
              <a:lnSpc>
                <a:spcPct val="100000"/>
              </a:lnSpc>
              <a:spcBef>
                <a:spcPts val="600"/>
              </a:spcBef>
              <a:spcAft>
                <a:spcPts val="0"/>
              </a:spcAft>
              <a:defRPr/>
            </a:pPr>
            <a:r>
              <a:rPr lang="en-US" altLang="en-US" sz="3000" dirty="0">
                <a:solidFill>
                  <a:schemeClr val="tx1"/>
                </a:solidFill>
              </a:rPr>
              <a:t>State agencies and their sub-recipients must:</a:t>
            </a:r>
          </a:p>
          <a:p>
            <a:pPr indent="-137160" eaLnBrk="1" fontAlgn="auto" hangingPunct="1">
              <a:lnSpc>
                <a:spcPct val="100000"/>
              </a:lnSpc>
              <a:spcBef>
                <a:spcPts val="600"/>
              </a:spcBef>
              <a:spcAft>
                <a:spcPts val="0"/>
              </a:spcAft>
              <a:defRPr/>
            </a:pPr>
            <a:endParaRPr lang="en-US" altLang="en-US" sz="3000" dirty="0">
              <a:solidFill>
                <a:schemeClr val="tx1"/>
              </a:solidFill>
            </a:endParaRPr>
          </a:p>
          <a:p>
            <a:pPr marL="574675" lvl="1" eaLnBrk="1" fontAlgn="auto" hangingPunct="1">
              <a:lnSpc>
                <a:spcPct val="100000"/>
              </a:lnSpc>
              <a:spcBef>
                <a:spcPts val="600"/>
              </a:spcBef>
              <a:defRPr/>
            </a:pPr>
            <a:r>
              <a:rPr lang="en-US" altLang="en-US" sz="3000" dirty="0">
                <a:solidFill>
                  <a:schemeClr val="tx1"/>
                </a:solidFill>
              </a:rPr>
              <a:t>Make program information available to the public upon request</a:t>
            </a:r>
          </a:p>
          <a:p>
            <a:pPr marL="574675" lvl="1" eaLnBrk="1" fontAlgn="auto" hangingPunct="1">
              <a:lnSpc>
                <a:spcPct val="100000"/>
              </a:lnSpc>
              <a:spcBef>
                <a:spcPts val="600"/>
              </a:spcBef>
              <a:defRPr/>
            </a:pPr>
            <a:endParaRPr lang="en-US" altLang="en-US" sz="3000" dirty="0">
              <a:solidFill>
                <a:schemeClr val="tx1"/>
              </a:solidFill>
            </a:endParaRPr>
          </a:p>
          <a:p>
            <a:pPr marL="574675" lvl="1" eaLnBrk="1" fontAlgn="auto" hangingPunct="1">
              <a:lnSpc>
                <a:spcPct val="100000"/>
              </a:lnSpc>
              <a:spcBef>
                <a:spcPts val="600"/>
              </a:spcBef>
              <a:defRPr/>
            </a:pPr>
            <a:r>
              <a:rPr lang="en-US" altLang="en-US" sz="3000" dirty="0">
                <a:solidFill>
                  <a:schemeClr val="tx1"/>
                </a:solidFill>
              </a:rPr>
              <a:t>Prominently display the </a:t>
            </a:r>
            <a:r>
              <a:rPr lang="en-US" altLang="en-US" sz="3000" i="1" dirty="0">
                <a:solidFill>
                  <a:schemeClr val="tx1"/>
                </a:solidFill>
              </a:rPr>
              <a:t>And Justice for All </a:t>
            </a:r>
            <a:r>
              <a:rPr lang="en-US" altLang="en-US" sz="3000" dirty="0">
                <a:solidFill>
                  <a:schemeClr val="tx1"/>
                </a:solidFill>
              </a:rPr>
              <a:t>poster at service delivery points</a:t>
            </a:r>
          </a:p>
          <a:p>
            <a:pPr marL="574675" lvl="1" eaLnBrk="1" fontAlgn="auto" hangingPunct="1">
              <a:lnSpc>
                <a:spcPct val="100000"/>
              </a:lnSpc>
              <a:spcBef>
                <a:spcPts val="600"/>
              </a:spcBef>
              <a:defRPr/>
            </a:pPr>
            <a:endParaRPr lang="en-US" altLang="en-US" sz="3000" dirty="0">
              <a:solidFill>
                <a:schemeClr val="tx1"/>
              </a:solidFill>
            </a:endParaRPr>
          </a:p>
          <a:p>
            <a:pPr marL="574675" lvl="1" eaLnBrk="1" fontAlgn="auto" hangingPunct="1">
              <a:lnSpc>
                <a:spcPct val="100000"/>
              </a:lnSpc>
              <a:spcBef>
                <a:spcPts val="600"/>
              </a:spcBef>
              <a:defRPr/>
            </a:pPr>
            <a:r>
              <a:rPr lang="en-US" altLang="en-US" sz="3000" dirty="0">
                <a:solidFill>
                  <a:schemeClr val="tx1"/>
                </a:solidFill>
              </a:rPr>
              <a:t>Inform applicants or participants of programs or changes in programs</a:t>
            </a:r>
          </a:p>
          <a:p>
            <a:pPr indent="-137160" eaLnBrk="1" fontAlgn="auto" hangingPunct="1">
              <a:spcAft>
                <a:spcPts val="0"/>
              </a:spcAft>
              <a:defRPr/>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D988902-8337-B081-70D8-DAF58E5D05E2}"/>
              </a:ext>
            </a:extLst>
          </p:cNvPr>
          <p:cNvSpPr>
            <a:spLocks noGrp="1" noChangeArrowheads="1"/>
          </p:cNvSpPr>
          <p:nvPr>
            <p:ph type="title"/>
          </p:nvPr>
        </p:nvSpPr>
        <p:spPr>
          <a:xfrm>
            <a:off x="457200" y="269875"/>
            <a:ext cx="8229600" cy="1143000"/>
          </a:xfrm>
        </p:spPr>
        <p:txBody>
          <a:bodyPr/>
          <a:lstStyle/>
          <a:p>
            <a:pPr algn="ctr" eaLnBrk="1" hangingPunct="1"/>
            <a:r>
              <a:rPr lang="en-US" altLang="en-US">
                <a:solidFill>
                  <a:schemeClr val="tx1"/>
                </a:solidFill>
              </a:rPr>
              <a:t>Methods of Public Notification</a:t>
            </a:r>
          </a:p>
        </p:txBody>
      </p:sp>
      <p:sp>
        <p:nvSpPr>
          <p:cNvPr id="18435" name="Content Placeholder 3">
            <a:extLst>
              <a:ext uri="{FF2B5EF4-FFF2-40B4-BE49-F238E27FC236}">
                <a16:creationId xmlns:a16="http://schemas.microsoft.com/office/drawing/2014/main" id="{3E23072C-84A2-65B7-9704-275EC005FEF1}"/>
              </a:ext>
            </a:extLst>
          </p:cNvPr>
          <p:cNvSpPr>
            <a:spLocks noGrp="1" noChangeArrowheads="1"/>
          </p:cNvSpPr>
          <p:nvPr>
            <p:ph idx="1"/>
          </p:nvPr>
        </p:nvSpPr>
        <p:spPr>
          <a:xfrm>
            <a:off x="457200" y="1412875"/>
            <a:ext cx="8147050" cy="4865688"/>
          </a:xfrm>
        </p:spPr>
        <p:txBody>
          <a:bodyPr rtlCol="0">
            <a:normAutofit fontScale="85000" lnSpcReduction="20000"/>
          </a:bodyPr>
          <a:lstStyle/>
          <a:p>
            <a:pPr indent="-137160" eaLnBrk="1" fontAlgn="auto" hangingPunct="1">
              <a:lnSpc>
                <a:spcPct val="120000"/>
              </a:lnSpc>
              <a:spcBef>
                <a:spcPts val="600"/>
              </a:spcBef>
              <a:spcAft>
                <a:spcPts val="600"/>
              </a:spcAft>
              <a:defRPr/>
            </a:pPr>
            <a:r>
              <a:rPr lang="en-US" altLang="en-US" sz="3100" dirty="0">
                <a:solidFill>
                  <a:schemeClr val="tx1"/>
                </a:solidFill>
              </a:rPr>
              <a:t>State agencies and their sub-recipients must:</a:t>
            </a:r>
          </a:p>
          <a:p>
            <a:pPr marL="687388" lvl="1" indent="-347663" eaLnBrk="1" fontAlgn="auto" hangingPunct="1">
              <a:lnSpc>
                <a:spcPct val="120000"/>
              </a:lnSpc>
              <a:spcBef>
                <a:spcPts val="600"/>
              </a:spcBef>
              <a:spcAft>
                <a:spcPts val="600"/>
              </a:spcAft>
              <a:defRPr/>
            </a:pPr>
            <a:r>
              <a:rPr lang="en-US" altLang="en-US" sz="3100" dirty="0">
                <a:solidFill>
                  <a:schemeClr val="tx1"/>
                </a:solidFill>
              </a:rPr>
              <a:t>Provide information in alternative formats and languages as necessary</a:t>
            </a:r>
          </a:p>
          <a:p>
            <a:pPr marL="687388" lvl="1" indent="-347663" eaLnBrk="1" fontAlgn="auto" hangingPunct="1">
              <a:lnSpc>
                <a:spcPct val="120000"/>
              </a:lnSpc>
              <a:spcBef>
                <a:spcPts val="600"/>
              </a:spcBef>
              <a:spcAft>
                <a:spcPts val="600"/>
              </a:spcAft>
              <a:defRPr/>
            </a:pPr>
            <a:r>
              <a:rPr lang="en-US" altLang="en-US" sz="3100" dirty="0">
                <a:solidFill>
                  <a:schemeClr val="tx1"/>
                </a:solidFill>
              </a:rPr>
              <a:t>Convey message of equal opportunity in all photographic or pictorial program information</a:t>
            </a:r>
          </a:p>
          <a:p>
            <a:pPr marL="687388" lvl="1" indent="-347663" eaLnBrk="1" fontAlgn="auto" hangingPunct="1">
              <a:lnSpc>
                <a:spcPct val="120000"/>
              </a:lnSpc>
              <a:spcBef>
                <a:spcPts val="600"/>
              </a:spcBef>
              <a:spcAft>
                <a:spcPts val="600"/>
              </a:spcAft>
              <a:defRPr/>
            </a:pPr>
            <a:r>
              <a:rPr lang="en-US" sz="3100" dirty="0">
                <a:solidFill>
                  <a:schemeClr val="tx1"/>
                </a:solidFill>
              </a:rPr>
              <a:t>Notify persons with disabilities about the availability of reasonable modifications and auxiliary aids and services</a:t>
            </a:r>
          </a:p>
          <a:p>
            <a:pPr marL="687388" lvl="1" indent="-347663" eaLnBrk="1" fontAlgn="auto" hangingPunct="1">
              <a:lnSpc>
                <a:spcPct val="120000"/>
              </a:lnSpc>
              <a:spcBef>
                <a:spcPts val="600"/>
              </a:spcBef>
              <a:spcAft>
                <a:spcPts val="600"/>
              </a:spcAft>
              <a:defRPr/>
            </a:pPr>
            <a:r>
              <a:rPr lang="en-US" sz="3100" dirty="0">
                <a:solidFill>
                  <a:schemeClr val="tx1"/>
                </a:solidFill>
              </a:rPr>
              <a:t>Notify persons with limited English proficiency (LEP) of their right to free language assistance services</a:t>
            </a:r>
          </a:p>
          <a:p>
            <a:pPr lvl="1" indent="-137160" eaLnBrk="1" fontAlgn="auto" hangingPunct="1">
              <a:lnSpc>
                <a:spcPct val="114000"/>
              </a:lnSpc>
              <a:defRPr/>
            </a:pPr>
            <a:endParaRPr lang="en-US" sz="3100" dirty="0"/>
          </a:p>
          <a:p>
            <a:pPr lvl="1" indent="-137160" eaLnBrk="1" fontAlgn="auto" hangingPunct="1">
              <a:lnSpc>
                <a:spcPct val="114000"/>
              </a:lnSpc>
              <a:defRPr/>
            </a:pPr>
            <a:endParaRPr lang="en-US" sz="3200" dirty="0"/>
          </a:p>
          <a:p>
            <a:pPr lvl="1" indent="-137160" eaLnBrk="1" fontAlgn="auto" hangingPunct="1">
              <a:lnSpc>
                <a:spcPct val="114000"/>
              </a:lnSpc>
              <a:defRPr/>
            </a:pPr>
            <a:endParaRPr lang="en-US" altLang="en-US" sz="3000" dirty="0">
              <a:solidFill>
                <a:schemeClr val="tx1"/>
              </a:solidFill>
            </a:endParaRPr>
          </a:p>
          <a:p>
            <a:pPr indent="-137160" eaLnBrk="1" fontAlgn="auto" hangingPunct="1">
              <a:spcAft>
                <a:spcPts val="0"/>
              </a:spcAft>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C860E2F-2EC8-B12E-58C4-0CF263C522DC}"/>
              </a:ext>
            </a:extLst>
          </p:cNvPr>
          <p:cNvSpPr>
            <a:spLocks noGrp="1" noChangeArrowheads="1"/>
          </p:cNvSpPr>
          <p:nvPr>
            <p:ph type="title"/>
          </p:nvPr>
        </p:nvSpPr>
        <p:spPr>
          <a:xfrm>
            <a:off x="971550" y="260350"/>
            <a:ext cx="7921625" cy="1355725"/>
          </a:xfrm>
        </p:spPr>
        <p:txBody>
          <a:bodyPr/>
          <a:lstStyle/>
          <a:p>
            <a:pPr eaLnBrk="1" hangingPunct="1"/>
            <a:r>
              <a:rPr lang="en-US" altLang="en-US">
                <a:solidFill>
                  <a:schemeClr val="tx1"/>
                </a:solidFill>
              </a:rPr>
              <a:t>Elements of Public Notification</a:t>
            </a:r>
          </a:p>
        </p:txBody>
      </p:sp>
      <p:sp>
        <p:nvSpPr>
          <p:cNvPr id="3" name="Content Placeholder 2">
            <a:extLst>
              <a:ext uri="{FF2B5EF4-FFF2-40B4-BE49-F238E27FC236}">
                <a16:creationId xmlns:a16="http://schemas.microsoft.com/office/drawing/2014/main" id="{A5F9850C-71EC-28BF-3A24-C98177CC1CB8}"/>
              </a:ext>
            </a:extLst>
          </p:cNvPr>
          <p:cNvSpPr>
            <a:spLocks noGrp="1"/>
          </p:cNvSpPr>
          <p:nvPr>
            <p:ph idx="1"/>
          </p:nvPr>
        </p:nvSpPr>
        <p:spPr>
          <a:xfrm>
            <a:off x="611188" y="1616075"/>
            <a:ext cx="7650162" cy="4479925"/>
          </a:xfrm>
        </p:spPr>
        <p:txBody>
          <a:bodyPr rtlCol="0">
            <a:normAutofit fontScale="85000" lnSpcReduction="20000"/>
          </a:bodyPr>
          <a:lstStyle/>
          <a:p>
            <a:pPr indent="-137160" eaLnBrk="1" fontAlgn="auto" hangingPunct="1">
              <a:lnSpc>
                <a:spcPct val="100000"/>
              </a:lnSpc>
              <a:spcBef>
                <a:spcPts val="600"/>
              </a:spcBef>
              <a:spcAft>
                <a:spcPts val="0"/>
              </a:spcAft>
              <a:defRPr/>
            </a:pPr>
            <a:r>
              <a:rPr lang="en-US" sz="2800" dirty="0">
                <a:solidFill>
                  <a:schemeClr val="tx1"/>
                </a:solidFill>
              </a:rPr>
              <a:t>Nondiscrimination statement</a:t>
            </a:r>
          </a:p>
          <a:p>
            <a:pPr indent="-137160" eaLnBrk="1" fontAlgn="auto" hangingPunct="1">
              <a:lnSpc>
                <a:spcPct val="100000"/>
              </a:lnSpc>
              <a:spcBef>
                <a:spcPts val="600"/>
              </a:spcBef>
              <a:spcAft>
                <a:spcPts val="0"/>
              </a:spcAft>
              <a:defRPr/>
            </a:pPr>
            <a:endParaRPr lang="en-US" sz="2800" dirty="0">
              <a:solidFill>
                <a:schemeClr val="tx1"/>
              </a:solidFill>
            </a:endParaRPr>
          </a:p>
          <a:p>
            <a:pPr marL="574675" lvl="1" eaLnBrk="1" fontAlgn="auto" hangingPunct="1">
              <a:lnSpc>
                <a:spcPct val="100000"/>
              </a:lnSpc>
              <a:spcBef>
                <a:spcPts val="600"/>
              </a:spcBef>
              <a:defRPr/>
            </a:pPr>
            <a:r>
              <a:rPr lang="en-US" sz="2800" dirty="0">
                <a:solidFill>
                  <a:schemeClr val="tx1"/>
                </a:solidFill>
              </a:rPr>
              <a:t>All information materials and sources, including websites, must contain a nondiscrimination statement. </a:t>
            </a:r>
          </a:p>
          <a:p>
            <a:pPr marL="438150" lvl="1" indent="0" eaLnBrk="1" fontAlgn="auto" hangingPunct="1">
              <a:lnSpc>
                <a:spcPct val="100000"/>
              </a:lnSpc>
              <a:spcBef>
                <a:spcPts val="600"/>
              </a:spcBef>
              <a:buFont typeface="Corbel" panose="020B0503020204020204" pitchFamily="34" charset="0"/>
              <a:buNone/>
              <a:defRPr/>
            </a:pPr>
            <a:endParaRPr lang="en-US" sz="2800" dirty="0">
              <a:solidFill>
                <a:schemeClr val="tx1"/>
              </a:solidFill>
            </a:endParaRPr>
          </a:p>
          <a:p>
            <a:pPr marL="574675" lvl="1" eaLnBrk="1" fontAlgn="auto" hangingPunct="1">
              <a:lnSpc>
                <a:spcPct val="100000"/>
              </a:lnSpc>
              <a:spcBef>
                <a:spcPts val="600"/>
              </a:spcBef>
              <a:defRPr/>
            </a:pPr>
            <a:r>
              <a:rPr lang="en-US" sz="2800" dirty="0">
                <a:solidFill>
                  <a:schemeClr val="tx1"/>
                </a:solidFill>
              </a:rPr>
              <a:t>The statement is not required to be included on every page of the program website. </a:t>
            </a:r>
          </a:p>
          <a:p>
            <a:pPr marL="438150" lvl="1" indent="0" eaLnBrk="1" fontAlgn="auto" hangingPunct="1">
              <a:lnSpc>
                <a:spcPct val="100000"/>
              </a:lnSpc>
              <a:spcBef>
                <a:spcPts val="600"/>
              </a:spcBef>
              <a:buFont typeface="Corbel" panose="020B0503020204020204" pitchFamily="34" charset="0"/>
              <a:buNone/>
              <a:defRPr/>
            </a:pPr>
            <a:endParaRPr lang="en-US" sz="2800" dirty="0">
              <a:solidFill>
                <a:schemeClr val="tx1"/>
              </a:solidFill>
            </a:endParaRPr>
          </a:p>
          <a:p>
            <a:pPr marL="574675" lvl="1" eaLnBrk="1" fontAlgn="auto" hangingPunct="1">
              <a:lnSpc>
                <a:spcPct val="100000"/>
              </a:lnSpc>
              <a:spcBef>
                <a:spcPts val="600"/>
              </a:spcBef>
              <a:defRPr/>
            </a:pPr>
            <a:r>
              <a:rPr lang="en-US" sz="2800" dirty="0">
                <a:solidFill>
                  <a:schemeClr val="tx1"/>
                </a:solidFill>
              </a:rPr>
              <a:t>At a minimum, the nondiscrimination statement or a link to it must be included on the home page of the program information.</a:t>
            </a:r>
            <a:endParaRPr lang="en-US" sz="2000" dirty="0"/>
          </a:p>
          <a:p>
            <a:pPr indent="-137160" eaLnBrk="1" fontAlgn="auto" hangingPunct="1">
              <a:spcAft>
                <a:spcPts val="0"/>
              </a:spcAft>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83DFFEC-24B0-218F-A933-9777F9770855}"/>
              </a:ext>
            </a:extLst>
          </p:cNvPr>
          <p:cNvSpPr>
            <a:spLocks noGrp="1" noChangeArrowheads="1"/>
          </p:cNvSpPr>
          <p:nvPr>
            <p:ph type="title"/>
          </p:nvPr>
        </p:nvSpPr>
        <p:spPr>
          <a:xfrm>
            <a:off x="457200" y="457200"/>
            <a:ext cx="8229600" cy="1143000"/>
          </a:xfrm>
        </p:spPr>
        <p:txBody>
          <a:bodyPr/>
          <a:lstStyle/>
          <a:p>
            <a:pPr algn="ctr" eaLnBrk="1" hangingPunct="1"/>
            <a:r>
              <a:rPr lang="en-US" altLang="en-US" dirty="0">
                <a:solidFill>
                  <a:schemeClr val="tx1"/>
                </a:solidFill>
              </a:rPr>
              <a:t>Nondiscrimination Statement Requirements</a:t>
            </a:r>
          </a:p>
        </p:txBody>
      </p:sp>
      <p:sp>
        <p:nvSpPr>
          <p:cNvPr id="56323" name="Content Placeholder 3">
            <a:extLst>
              <a:ext uri="{FF2B5EF4-FFF2-40B4-BE49-F238E27FC236}">
                <a16:creationId xmlns:a16="http://schemas.microsoft.com/office/drawing/2014/main" id="{D81C83F9-B860-05FF-9A8C-BEF2F6752318}"/>
              </a:ext>
            </a:extLst>
          </p:cNvPr>
          <p:cNvSpPr>
            <a:spLocks noGrp="1" noChangeArrowheads="1"/>
          </p:cNvSpPr>
          <p:nvPr>
            <p:ph idx="1"/>
          </p:nvPr>
        </p:nvSpPr>
        <p:spPr>
          <a:xfrm>
            <a:off x="457200" y="1828800"/>
            <a:ext cx="8229600" cy="4525963"/>
          </a:xfrm>
        </p:spPr>
        <p:txBody>
          <a:bodyPr/>
          <a:lstStyle/>
          <a:p>
            <a:pPr eaLnBrk="1" hangingPunct="1">
              <a:lnSpc>
                <a:spcPct val="114000"/>
              </a:lnSpc>
            </a:pPr>
            <a:r>
              <a:rPr lang="en-US" altLang="en-US" sz="2400" dirty="0">
                <a:solidFill>
                  <a:schemeClr val="tx1"/>
                </a:solidFill>
              </a:rPr>
              <a:t>At a minimum, the full version of the Nondiscrimination Statement must be on:</a:t>
            </a:r>
          </a:p>
          <a:p>
            <a:pPr marL="514350" lvl="1" eaLnBrk="1" hangingPunct="1">
              <a:lnSpc>
                <a:spcPct val="114000"/>
              </a:lnSpc>
            </a:pPr>
            <a:r>
              <a:rPr lang="en-US" altLang="en-US" sz="2400" dirty="0">
                <a:solidFill>
                  <a:schemeClr val="tx1"/>
                </a:solidFill>
              </a:rPr>
              <a:t>Application form(s)</a:t>
            </a:r>
          </a:p>
          <a:p>
            <a:pPr marL="514350" lvl="1" eaLnBrk="1" hangingPunct="1">
              <a:lnSpc>
                <a:spcPct val="114000"/>
              </a:lnSpc>
            </a:pPr>
            <a:r>
              <a:rPr lang="en-US" altLang="en-US" sz="2400" dirty="0">
                <a:solidFill>
                  <a:schemeClr val="tx1"/>
                </a:solidFill>
              </a:rPr>
              <a:t>Notification of eligibility or ineligibility</a:t>
            </a:r>
          </a:p>
          <a:p>
            <a:pPr marL="514350" lvl="1" eaLnBrk="1" hangingPunct="1">
              <a:lnSpc>
                <a:spcPct val="114000"/>
              </a:lnSpc>
            </a:pPr>
            <a:r>
              <a:rPr lang="en-US" altLang="en-US" sz="2400" dirty="0">
                <a:solidFill>
                  <a:schemeClr val="tx1"/>
                </a:solidFill>
              </a:rPr>
              <a:t>Notice of adverse action form</a:t>
            </a:r>
          </a:p>
          <a:p>
            <a:pPr marL="514350" lvl="1" eaLnBrk="1" hangingPunct="1">
              <a:lnSpc>
                <a:spcPct val="114000"/>
              </a:lnSpc>
            </a:pPr>
            <a:r>
              <a:rPr lang="en-US" altLang="en-US" sz="2400" dirty="0">
                <a:solidFill>
                  <a:schemeClr val="tx1"/>
                </a:solidFill>
              </a:rPr>
              <a:t>Program (home) webpage</a:t>
            </a:r>
          </a:p>
          <a:p>
            <a:pPr marL="514350" lvl="1" eaLnBrk="1" hangingPunct="1">
              <a:lnSpc>
                <a:spcPct val="114000"/>
              </a:lnSpc>
            </a:pPr>
            <a:r>
              <a:rPr lang="en-US" altLang="en-US" sz="2400" dirty="0">
                <a:solidFill>
                  <a:schemeClr val="tx1"/>
                </a:solidFill>
              </a:rPr>
              <a:t>Public information, including program literature</a:t>
            </a:r>
          </a:p>
          <a:p>
            <a:pPr eaLnBrk="1" hangingPunct="1"/>
            <a:endParaRPr lang="en-US"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3E21079-81C5-7C04-1D85-2F766FD52D22}"/>
              </a:ext>
            </a:extLst>
          </p:cNvPr>
          <p:cNvSpPr>
            <a:spLocks noGrp="1" noChangeArrowheads="1"/>
          </p:cNvSpPr>
          <p:nvPr>
            <p:ph type="title"/>
          </p:nvPr>
        </p:nvSpPr>
        <p:spPr>
          <a:xfrm>
            <a:off x="457200" y="260350"/>
            <a:ext cx="8229600" cy="864394"/>
          </a:xfrm>
        </p:spPr>
        <p:txBody>
          <a:bodyPr/>
          <a:lstStyle/>
          <a:p>
            <a:pPr algn="ctr" eaLnBrk="1" hangingPunct="1"/>
            <a:r>
              <a:rPr lang="en-US" altLang="en-US" dirty="0">
                <a:solidFill>
                  <a:schemeClr val="tx1"/>
                </a:solidFill>
              </a:rPr>
              <a:t>Nondiscrimination Statement </a:t>
            </a:r>
            <a:br>
              <a:rPr lang="en-US" altLang="en-US" dirty="0">
                <a:solidFill>
                  <a:schemeClr val="tx1"/>
                </a:solidFill>
              </a:rPr>
            </a:br>
            <a:r>
              <a:rPr lang="en-US" altLang="en-US" sz="2400" dirty="0">
                <a:solidFill>
                  <a:srgbClr val="422C16"/>
                </a:solidFill>
              </a:rPr>
              <a:t>Revised 5-5-2022</a:t>
            </a:r>
          </a:p>
        </p:txBody>
      </p:sp>
      <p:sp>
        <p:nvSpPr>
          <p:cNvPr id="39939" name="Content Placeholder 3">
            <a:extLst>
              <a:ext uri="{FF2B5EF4-FFF2-40B4-BE49-F238E27FC236}">
                <a16:creationId xmlns:a16="http://schemas.microsoft.com/office/drawing/2014/main" id="{439BCB85-613D-5DC5-42B6-C98867002F64}"/>
              </a:ext>
            </a:extLst>
          </p:cNvPr>
          <p:cNvSpPr>
            <a:spLocks noGrp="1" noChangeArrowheads="1"/>
          </p:cNvSpPr>
          <p:nvPr>
            <p:ph idx="1"/>
          </p:nvPr>
        </p:nvSpPr>
        <p:spPr>
          <a:xfrm>
            <a:off x="250825" y="1124744"/>
            <a:ext cx="8642350" cy="5256212"/>
          </a:xfrm>
        </p:spPr>
        <p:txBody>
          <a:bodyPr/>
          <a:lstStyle/>
          <a:p>
            <a:pPr marL="34925" indent="0">
              <a:buFont typeface="Corbel" panose="020B0503020204020204" pitchFamily="34" charset="0"/>
              <a:buNone/>
              <a:defRPr/>
            </a:pPr>
            <a:r>
              <a:rPr lang="en-US" sz="120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34925" indent="0">
              <a:buFont typeface="Corbel" panose="020B0503020204020204" pitchFamily="34" charset="0"/>
              <a:buNone/>
              <a:defRPr/>
            </a:pPr>
            <a:r>
              <a:rPr lang="en-US" sz="120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34925" indent="0">
              <a:lnSpc>
                <a:spcPct val="100000"/>
              </a:lnSpc>
              <a:buFont typeface="Corbel" panose="020B0503020204020204" pitchFamily="34" charset="0"/>
              <a:buNone/>
              <a:defRPr/>
            </a:pPr>
            <a:r>
              <a:rPr lang="en-US" sz="120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200" dirty="0">
                <a:solidFill>
                  <a:schemeClr val="accent4">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34925" indent="0">
              <a:buFont typeface="Corbel" panose="020B0503020204020204" pitchFamily="34" charset="0"/>
              <a:buNone/>
              <a:defRPr/>
            </a:pPr>
            <a:r>
              <a:rPr lang="en-US" sz="1200" b="1" dirty="0">
                <a:solidFill>
                  <a:srgbClr val="1B1B1B"/>
                </a:solidFill>
                <a:latin typeface="Arial" panose="020B0604020202020204" pitchFamily="34" charset="0"/>
                <a:cs typeface="Arial" panose="020B0604020202020204" pitchFamily="34" charset="0"/>
              </a:rPr>
              <a:t>1.   mail:</a:t>
            </a:r>
            <a:br>
              <a:rPr lang="en-US" sz="1200" dirty="0">
                <a:solidFill>
                  <a:srgbClr val="1B1B1B"/>
                </a:solidFill>
                <a:latin typeface="Arial" panose="020B0604020202020204" pitchFamily="34" charset="0"/>
                <a:cs typeface="Arial" panose="020B0604020202020204" pitchFamily="34" charset="0"/>
              </a:rPr>
            </a:br>
            <a:r>
              <a:rPr lang="en-US" sz="1200" dirty="0">
                <a:solidFill>
                  <a:srgbClr val="1B1B1B"/>
                </a:solidFill>
                <a:latin typeface="Arial" panose="020B0604020202020204" pitchFamily="34" charset="0"/>
                <a:cs typeface="Arial" panose="020B0604020202020204" pitchFamily="34" charset="0"/>
              </a:rPr>
              <a:t>      U.S. Department of Agriculture</a:t>
            </a:r>
            <a:br>
              <a:rPr lang="en-US" sz="1200" dirty="0">
                <a:solidFill>
                  <a:srgbClr val="1B1B1B"/>
                </a:solidFill>
                <a:latin typeface="Arial" panose="020B0604020202020204" pitchFamily="34" charset="0"/>
                <a:cs typeface="Arial" panose="020B0604020202020204" pitchFamily="34" charset="0"/>
              </a:rPr>
            </a:br>
            <a:r>
              <a:rPr lang="en-US" sz="1200" dirty="0">
                <a:solidFill>
                  <a:srgbClr val="1B1B1B"/>
                </a:solidFill>
                <a:latin typeface="Arial" panose="020B0604020202020204" pitchFamily="34" charset="0"/>
                <a:cs typeface="Arial" panose="020B0604020202020204" pitchFamily="34" charset="0"/>
              </a:rPr>
              <a:t>      Office of the Assistant Secretary for Civil Rights</a:t>
            </a:r>
            <a:br>
              <a:rPr lang="en-US" sz="1200" dirty="0">
                <a:solidFill>
                  <a:srgbClr val="1B1B1B"/>
                </a:solidFill>
                <a:latin typeface="Arial" panose="020B0604020202020204" pitchFamily="34" charset="0"/>
                <a:cs typeface="Arial" panose="020B0604020202020204" pitchFamily="34" charset="0"/>
              </a:rPr>
            </a:br>
            <a:r>
              <a:rPr lang="en-US" sz="1200" dirty="0">
                <a:solidFill>
                  <a:srgbClr val="1B1B1B"/>
                </a:solidFill>
                <a:latin typeface="Arial" panose="020B0604020202020204" pitchFamily="34" charset="0"/>
                <a:cs typeface="Arial" panose="020B0604020202020204" pitchFamily="34" charset="0"/>
              </a:rPr>
              <a:t>      1400 Independence Avenue, SW</a:t>
            </a:r>
            <a:br>
              <a:rPr lang="en-US" sz="1200" dirty="0">
                <a:solidFill>
                  <a:srgbClr val="1B1B1B"/>
                </a:solidFill>
                <a:latin typeface="Arial" panose="020B0604020202020204" pitchFamily="34" charset="0"/>
                <a:cs typeface="Arial" panose="020B0604020202020204" pitchFamily="34" charset="0"/>
              </a:rPr>
            </a:br>
            <a:r>
              <a:rPr lang="en-US" sz="1200" dirty="0">
                <a:solidFill>
                  <a:srgbClr val="1B1B1B"/>
                </a:solidFill>
                <a:latin typeface="Arial" panose="020B0604020202020204" pitchFamily="34" charset="0"/>
                <a:cs typeface="Arial" panose="020B0604020202020204" pitchFamily="34" charset="0"/>
              </a:rPr>
              <a:t>      Washington, D.C. 20250-9410; or</a:t>
            </a:r>
          </a:p>
          <a:p>
            <a:pPr marL="34925" indent="0">
              <a:buFont typeface="Corbel" panose="020B0503020204020204" pitchFamily="34" charset="0"/>
              <a:buNone/>
              <a:defRPr/>
            </a:pPr>
            <a:r>
              <a:rPr lang="en-US" sz="1200" b="1" dirty="0">
                <a:solidFill>
                  <a:srgbClr val="1B1B1B"/>
                </a:solidFill>
                <a:latin typeface="Arial" panose="020B0604020202020204" pitchFamily="34" charset="0"/>
                <a:cs typeface="Arial" panose="020B0604020202020204" pitchFamily="34" charset="0"/>
              </a:rPr>
              <a:t>2.   fax:  </a:t>
            </a:r>
            <a:r>
              <a:rPr lang="en-US" sz="1200" dirty="0">
                <a:solidFill>
                  <a:srgbClr val="1B1B1B"/>
                </a:solidFill>
                <a:latin typeface="Arial" panose="020B0604020202020204" pitchFamily="34" charset="0"/>
                <a:cs typeface="Arial" panose="020B0604020202020204" pitchFamily="34" charset="0"/>
              </a:rPr>
              <a:t>(833) 256-1665 or (202) 690-7442; or</a:t>
            </a:r>
          </a:p>
          <a:p>
            <a:pPr marL="34925" indent="0">
              <a:buFont typeface="Corbel" panose="020B0503020204020204" pitchFamily="34" charset="0"/>
              <a:buNone/>
              <a:defRPr/>
            </a:pPr>
            <a:r>
              <a:rPr lang="en-US" sz="1200" b="1" dirty="0">
                <a:solidFill>
                  <a:srgbClr val="1B1B1B"/>
                </a:solidFill>
                <a:latin typeface="Arial" panose="020B0604020202020204" pitchFamily="34" charset="0"/>
                <a:cs typeface="Arial" panose="020B0604020202020204" pitchFamily="34" charset="0"/>
              </a:rPr>
              <a:t>3.   email:</a:t>
            </a:r>
            <a:r>
              <a:rPr lang="en-US" sz="1200" dirty="0">
                <a:solidFill>
                  <a:srgbClr val="1B1B1B"/>
                </a:solidFill>
                <a:latin typeface="Arial" panose="020B0604020202020204" pitchFamily="34" charset="0"/>
                <a:cs typeface="Arial" panose="020B0604020202020204" pitchFamily="34" charset="0"/>
              </a:rPr>
              <a:t>  </a:t>
            </a:r>
            <a:r>
              <a:rPr lang="en-US" sz="1200" dirty="0">
                <a:solidFill>
                  <a:schemeClr val="accent4">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program.intake@usda.gov</a:t>
            </a:r>
            <a:endParaRPr lang="en-US" sz="1200" dirty="0">
              <a:solidFill>
                <a:schemeClr val="accent4">
                  <a:lumMod val="75000"/>
                </a:schemeClr>
              </a:solidFill>
              <a:latin typeface="Arial" panose="020B0604020202020204" pitchFamily="34" charset="0"/>
              <a:cs typeface="Arial" panose="020B0604020202020204" pitchFamily="34" charset="0"/>
            </a:endParaRPr>
          </a:p>
          <a:p>
            <a:pPr marL="34925" indent="0" eaLnBrk="1" hangingPunct="1">
              <a:buFont typeface="Corbel" panose="020B0503020204020204" pitchFamily="34" charset="0"/>
              <a:buNone/>
              <a:defRPr/>
            </a:pPr>
            <a:r>
              <a:rPr lang="en-US" altLang="en-US" sz="1200" dirty="0">
                <a:solidFill>
                  <a:schemeClr val="tx1">
                    <a:lumMod val="95000"/>
                    <a:lumOff val="5000"/>
                  </a:schemeClr>
                </a:solidFill>
                <a:latin typeface="Arial" panose="020B0604020202020204" pitchFamily="34" charset="0"/>
                <a:cs typeface="Arial" panose="020B0604020202020204" pitchFamily="34" charset="0"/>
              </a:rPr>
              <a:t>This institution is an equal opportunity provider.</a:t>
            </a:r>
          </a:p>
          <a:p>
            <a:pPr marL="34925" indent="0" eaLnBrk="1" hangingPunct="1">
              <a:buFont typeface="Corbel" panose="020B0503020204020204" pitchFamily="34" charset="0"/>
              <a:buNone/>
              <a:defRPr/>
            </a:pP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*The enclosed “non discrimination” language herein was added pursuant to the May 5, 2022, USDA memorandum. However, although included as currently required for audit compliance by the USDA, the State of Alabama objects to its </a:t>
            </a:r>
            <a:r>
              <a:rPr lang="en-US" sz="12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inclusion</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applicability</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and the </a:t>
            </a:r>
            <a:r>
              <a:rPr lang="en-US" sz="12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application</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of this language due to currently pending legal challenges in the matter of </a:t>
            </a:r>
            <a:r>
              <a:rPr lang="en-US" sz="1200" cap="all" spc="25"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The State of Tennessee, et al. v. USDA, et al.</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Case No. 3:22-cv-00257, and may be subject to change or removal</a:t>
            </a:r>
            <a:r>
              <a:rPr lang="en-US" sz="18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buClr>
                <a:srgbClr val="2DA2BF"/>
              </a:buClr>
              <a:buSzPct val="100000"/>
              <a:buFontTx/>
              <a:buNone/>
              <a:defRPr/>
            </a:pPr>
            <a:endParaRPr lang="en-US" altLang="en-US" sz="1200" dirty="0">
              <a:solidFill>
                <a:srgbClr val="000000"/>
              </a:solidFill>
              <a:latin typeface="Times New Roman" panose="02020603050405020304" pitchFamily="18"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0BA46A6-B7AF-553B-8F9E-54A68D32A588}"/>
              </a:ext>
            </a:extLst>
          </p:cNvPr>
          <p:cNvSpPr>
            <a:spLocks noGrp="1" noChangeArrowheads="1"/>
          </p:cNvSpPr>
          <p:nvPr>
            <p:ph type="title"/>
          </p:nvPr>
        </p:nvSpPr>
        <p:spPr>
          <a:xfrm>
            <a:off x="457200" y="457200"/>
            <a:ext cx="8229600" cy="1143000"/>
          </a:xfrm>
        </p:spPr>
        <p:txBody>
          <a:bodyPr/>
          <a:lstStyle/>
          <a:p>
            <a:pPr algn="ctr" eaLnBrk="1" hangingPunct="1">
              <a:defRPr/>
            </a:pPr>
            <a:r>
              <a:rPr lang="en-US" altLang="en-US" dirty="0">
                <a:solidFill>
                  <a:schemeClr val="tx1"/>
                </a:solidFill>
              </a:rPr>
              <a:t>Spanish Nondiscrimination Statement</a:t>
            </a:r>
            <a:br>
              <a:rPr lang="en-US" altLang="en-US" dirty="0">
                <a:solidFill>
                  <a:schemeClr val="tx1"/>
                </a:solidFill>
              </a:rPr>
            </a:br>
            <a:r>
              <a:rPr lang="en-US" altLang="en-US" i="1" dirty="0">
                <a:solidFill>
                  <a:srgbClr val="422C16"/>
                </a:solidFill>
              </a:rPr>
              <a:t>Awaiting translation of 2022 Version</a:t>
            </a:r>
          </a:p>
        </p:txBody>
      </p:sp>
      <p:sp>
        <p:nvSpPr>
          <p:cNvPr id="4" name="Content Placeholder 3">
            <a:extLst>
              <a:ext uri="{FF2B5EF4-FFF2-40B4-BE49-F238E27FC236}">
                <a16:creationId xmlns:a16="http://schemas.microsoft.com/office/drawing/2014/main" id="{52212778-BE4F-33AF-2FFA-E41CF92C2C50}"/>
              </a:ext>
            </a:extLst>
          </p:cNvPr>
          <p:cNvSpPr>
            <a:spLocks noGrp="1"/>
          </p:cNvSpPr>
          <p:nvPr>
            <p:ph idx="1"/>
          </p:nvPr>
        </p:nvSpPr>
        <p:spPr>
          <a:xfrm>
            <a:off x="457200" y="1752600"/>
            <a:ext cx="8229600" cy="4525963"/>
          </a:xfrm>
        </p:spPr>
        <p:txBody>
          <a:bodyPr>
            <a:normAutofit lnSpcReduction="10000"/>
          </a:bodyPr>
          <a:lstStyle/>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De conformidad con la Ley Federal de Derechos Civiles y los reglamentos y políticas de derechos civiles del Departamento de Agricultura de los EE. UU. (USDA, por sus siglas en inglés), se prohíbe que el USDA, sus agencias, oficinas, empleados e instituciones que participan o administran programas del USDA discriminen sobre la base de raza, color, nacionalidad, sexo, discapacidad, edad, o en represalia o venganza por actividades previas de derechos civiles en algún programa o actividad realizados o financiados por el USDA.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Las personas con discapacidades que necesiten medios alternativos para la comunicación de la información del programa (por ejemplo, sistema Braille, letras grandes, cintas de audio, lenguaje de señas americano, etc.), deben ponerse en contacto con la agencia (estatal o local) en la que solicitaron los beneficios. Las personas sordas, con dificultades de audición o discapacidades del habla pueden comunicarse con el USDA por medio del Federal </a:t>
            </a:r>
            <a:r>
              <a:rPr lang="es-PE" altLang="en-US" sz="1200" dirty="0" err="1">
                <a:solidFill>
                  <a:srgbClr val="000000"/>
                </a:solidFill>
                <a:latin typeface="Times New Roman" panose="02020603050405020304" pitchFamily="18" charset="0"/>
                <a:cs typeface="Times New Roman" panose="02020603050405020304" pitchFamily="18" charset="0"/>
              </a:rPr>
              <a:t>Relay</a:t>
            </a:r>
            <a:r>
              <a:rPr lang="es-PE" altLang="en-US" sz="1200" dirty="0">
                <a:solidFill>
                  <a:srgbClr val="000000"/>
                </a:solidFill>
                <a:latin typeface="Times New Roman" panose="02020603050405020304" pitchFamily="18" charset="0"/>
                <a:cs typeface="Times New Roman" panose="02020603050405020304" pitchFamily="18" charset="0"/>
              </a:rPr>
              <a:t> </a:t>
            </a:r>
            <a:r>
              <a:rPr lang="es-PE" altLang="en-US" sz="1200" dirty="0" err="1">
                <a:solidFill>
                  <a:srgbClr val="000000"/>
                </a:solidFill>
                <a:latin typeface="Times New Roman" panose="02020603050405020304" pitchFamily="18" charset="0"/>
                <a:cs typeface="Times New Roman" panose="02020603050405020304" pitchFamily="18" charset="0"/>
              </a:rPr>
              <a:t>Service</a:t>
            </a:r>
            <a:r>
              <a:rPr lang="es-PE" altLang="en-US" sz="1200" dirty="0">
                <a:solidFill>
                  <a:srgbClr val="000000"/>
                </a:solidFill>
                <a:latin typeface="Times New Roman" panose="02020603050405020304" pitchFamily="18" charset="0"/>
                <a:cs typeface="Times New Roman" panose="02020603050405020304" pitchFamily="18" charset="0"/>
              </a:rPr>
              <a:t> [Servicio Federal de Retransmisión] al (800) 877-8339. Además, la información del programa se puede proporcionar en otros idiomas.</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Para presentar una denuncia de discriminación, complete el </a:t>
            </a:r>
            <a:r>
              <a:rPr lang="es-PE" altLang="en-US" sz="1200" u="sng"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Formulario de Denuncia de Discriminación del Programa del USDA</a:t>
            </a:r>
            <a:r>
              <a:rPr lang="es-PE" altLang="en-US" sz="1200"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1200" u="sng" dirty="0" err="1">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Departamento</a:t>
            </a:r>
            <a:r>
              <a:rPr lang="en-US" altLang="en-US" sz="1200" u="sng"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de Estado Unidos </a:t>
            </a:r>
            <a:r>
              <a:rPr lang="en-US" altLang="en-US" sz="1200" u="sng" dirty="0" err="1">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denuncia</a:t>
            </a:r>
            <a:r>
              <a:rPr lang="en-US" altLang="en-US" sz="1200" u="sng"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de </a:t>
            </a:r>
            <a:r>
              <a:rPr lang="en-US" altLang="en-US" sz="1200" u="sng" dirty="0" err="1">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discriminación</a:t>
            </a:r>
            <a:r>
              <a:rPr lang="en-US" altLang="en-US" sz="1200" u="sng"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de la </a:t>
            </a:r>
            <a:r>
              <a:rPr lang="en-US" altLang="en-US" sz="1200" u="sng" dirty="0" err="1">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agricultura</a:t>
            </a:r>
            <a:r>
              <a:rPr lang="en-US" altLang="en-US" sz="1200" u="sng"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forma (usda.gov)</a:t>
            </a:r>
            <a:r>
              <a:rPr lang="es-PE" altLang="en-US" sz="1200" dirty="0">
                <a:solidFill>
                  <a:schemeClr val="accent4">
                    <a:lumMod val="75000"/>
                  </a:schemeClr>
                </a:solidFill>
                <a:latin typeface="Times New Roman" panose="02020603050405020304" pitchFamily="18" charset="0"/>
                <a:cs typeface="Times New Roman" panose="02020603050405020304" pitchFamily="18" charset="0"/>
              </a:rPr>
              <a:t> </a:t>
            </a:r>
            <a:r>
              <a:rPr lang="es-PE" altLang="en-US" sz="1200" dirty="0">
                <a:solidFill>
                  <a:srgbClr val="000000"/>
                </a:solidFill>
                <a:latin typeface="Times New Roman" panose="02020603050405020304" pitchFamily="18" charset="0"/>
                <a:cs typeface="Times New Roman" panose="02020603050405020304" pitchFamily="18" charset="0"/>
              </a:rPr>
              <a:t>(AD-3027) que está disponible en línea </a:t>
            </a:r>
            <a:r>
              <a:rPr lang="es-PE" altLang="en-US" sz="1200" dirty="0" err="1">
                <a:solidFill>
                  <a:srgbClr val="000000"/>
                </a:solidFill>
                <a:latin typeface="Times New Roman" panose="02020603050405020304" pitchFamily="18" charset="0"/>
                <a:cs typeface="Times New Roman" panose="02020603050405020304" pitchFamily="18" charset="0"/>
              </a:rPr>
              <a:t>en:y</a:t>
            </a:r>
            <a:r>
              <a:rPr lang="es-PE" altLang="en-US" sz="1200" dirty="0">
                <a:solidFill>
                  <a:srgbClr val="000000"/>
                </a:solidFill>
                <a:latin typeface="Times New Roman" panose="02020603050405020304" pitchFamily="18" charset="0"/>
                <a:cs typeface="Times New Roman" panose="02020603050405020304" pitchFamily="18" charset="0"/>
              </a:rPr>
              <a:t> en cualquier oficina del USDA, o bien escriba una carta dirigida al USDA e incluya en la carta toda la información solicitada en el formulario. Para solicitar una copia del formulario de denuncia, llame al (866) 632-9992. Haga llegar su formulario lleno o carta al USDA por: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(1)      correo: </a:t>
            </a:r>
            <a:r>
              <a:rPr lang="en-US" altLang="en-US" sz="1200" dirty="0">
                <a:solidFill>
                  <a:srgbClr val="000000"/>
                </a:solidFill>
                <a:latin typeface="Times New Roman" panose="02020603050405020304" pitchFamily="18" charset="0"/>
                <a:cs typeface="Times New Roman" panose="02020603050405020304" pitchFamily="18" charset="0"/>
              </a:rPr>
              <a:t>U.S. Department of Agriculture </a:t>
            </a:r>
          </a:p>
          <a:p>
            <a:pPr marL="0" indent="0" eaLnBrk="1" hangingPunct="1">
              <a:lnSpc>
                <a:spcPct val="80000"/>
              </a:lnSpc>
              <a:spcBef>
                <a:spcPct val="0"/>
              </a:spcBef>
              <a:buClr>
                <a:srgbClr val="2DA2BF"/>
              </a:buClr>
              <a:buSzPct val="100000"/>
              <a:buFontTx/>
              <a:buNone/>
            </a:pPr>
            <a:r>
              <a:rPr lang="en-US" altLang="en-US" sz="1200" dirty="0">
                <a:solidFill>
                  <a:srgbClr val="000000"/>
                </a:solidFill>
                <a:latin typeface="Times New Roman" panose="02020603050405020304" pitchFamily="18" charset="0"/>
                <a:cs typeface="Times New Roman" panose="02020603050405020304" pitchFamily="18" charset="0"/>
              </a:rPr>
              <a:t>     Office of the Assistant Secretary for Civil Rights </a:t>
            </a:r>
          </a:p>
          <a:p>
            <a:pPr marL="0" indent="0" eaLnBrk="1" hangingPunct="1">
              <a:lnSpc>
                <a:spcPct val="80000"/>
              </a:lnSpc>
              <a:spcBef>
                <a:spcPct val="0"/>
              </a:spcBef>
              <a:buClr>
                <a:srgbClr val="2DA2BF"/>
              </a:buClr>
              <a:buSzPct val="100000"/>
              <a:buFontTx/>
              <a:buNone/>
            </a:pPr>
            <a:r>
              <a:rPr lang="en-US" altLang="en-US" sz="1200" dirty="0">
                <a:solidFill>
                  <a:srgbClr val="000000"/>
                </a:solidFill>
                <a:latin typeface="Times New Roman" panose="02020603050405020304" pitchFamily="18" charset="0"/>
                <a:cs typeface="Times New Roman" panose="02020603050405020304" pitchFamily="18" charset="0"/>
              </a:rPr>
              <a:t>          1400 Independence Avenue, SW </a:t>
            </a:r>
          </a:p>
          <a:p>
            <a:pPr marL="0" indent="0" eaLnBrk="1" hangingPunct="1">
              <a:lnSpc>
                <a:spcPct val="80000"/>
              </a:lnSpc>
              <a:spcBef>
                <a:spcPct val="0"/>
              </a:spcBef>
              <a:buClr>
                <a:srgbClr val="2DA2BF"/>
              </a:buClr>
              <a:buSzPct val="100000"/>
              <a:buFontTx/>
              <a:buNone/>
            </a:pPr>
            <a:r>
              <a:rPr lang="en-US" altLang="en-US" sz="1200" dirty="0">
                <a:solidFill>
                  <a:srgbClr val="000000"/>
                </a:solidFill>
                <a:latin typeface="Times New Roman" panose="02020603050405020304" pitchFamily="18" charset="0"/>
                <a:cs typeface="Times New Roman" panose="02020603050405020304" pitchFamily="18" charset="0"/>
              </a:rPr>
              <a:t>          Washington, D.C. 20250-9410; </a:t>
            </a: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(2)      fax: (202) 690-7442; o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(3)      correo electrónico: </a:t>
            </a:r>
            <a:r>
              <a:rPr lang="es-PE" altLang="en-US" sz="1200" dirty="0">
                <a:solidFill>
                  <a:schemeClr val="accent4">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program.intake@usda.gov</a:t>
            </a:r>
            <a:r>
              <a:rPr lang="es-PE" altLang="en-US" sz="1200" dirty="0">
                <a:solidFill>
                  <a:schemeClr val="accent4">
                    <a:lumMod val="75000"/>
                  </a:schemeClr>
                </a:solidFill>
                <a:latin typeface="Times New Roman" panose="02020603050405020304" pitchFamily="18" charset="0"/>
                <a:cs typeface="Times New Roman" panose="02020603050405020304" pitchFamily="18" charset="0"/>
              </a:rPr>
              <a:t>. </a:t>
            </a:r>
            <a:endParaRPr lang="en-US" altLang="en-US" sz="1200" dirty="0">
              <a:solidFill>
                <a:schemeClr val="accent4">
                  <a:lumMod val="75000"/>
                </a:schemeClr>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 </a:t>
            </a:r>
            <a:endParaRPr lang="en-US"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r>
              <a:rPr lang="es-PE" altLang="en-US" sz="1200" dirty="0">
                <a:solidFill>
                  <a:srgbClr val="000000"/>
                </a:solidFill>
                <a:latin typeface="Times New Roman" panose="02020603050405020304" pitchFamily="18" charset="0"/>
                <a:cs typeface="Times New Roman" panose="02020603050405020304" pitchFamily="18" charset="0"/>
              </a:rPr>
              <a:t>Esta institución es un proveedor que ofrece igualdad de oportunidades.</a:t>
            </a:r>
          </a:p>
          <a:p>
            <a:pPr marL="0" indent="0" eaLnBrk="1" hangingPunct="1">
              <a:lnSpc>
                <a:spcPct val="80000"/>
              </a:lnSpc>
              <a:spcBef>
                <a:spcPct val="0"/>
              </a:spcBef>
              <a:buClr>
                <a:srgbClr val="2DA2BF"/>
              </a:buClr>
              <a:buSzPct val="100000"/>
              <a:buFontTx/>
              <a:buNone/>
            </a:pPr>
            <a:endParaRPr lang="es-PE" altLang="en-US" sz="1200" dirty="0">
              <a:solidFill>
                <a:srgbClr val="000000"/>
              </a:solidFill>
              <a:latin typeface="Times New Roman" panose="02020603050405020304" pitchFamily="18" charset="0"/>
              <a:cs typeface="Times New Roman" panose="02020603050405020304" pitchFamily="18" charset="0"/>
            </a:endParaRPr>
          </a:p>
          <a:p>
            <a:pPr marL="0" indent="0" eaLnBrk="1" hangingPunct="1">
              <a:lnSpc>
                <a:spcPct val="80000"/>
              </a:lnSpc>
              <a:spcBef>
                <a:spcPct val="0"/>
              </a:spcBef>
              <a:buClr>
                <a:srgbClr val="2DA2BF"/>
              </a:buClr>
              <a:buSzPct val="100000"/>
              <a:buNone/>
            </a:pP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*The enclosed “non discrimination” language herein was added pursuant to the May 5, 2022, USDA memorandum. However, although included as currently required for audit compliance by the USDA, the State of Alabama objects to its </a:t>
            </a:r>
            <a:r>
              <a:rPr lang="en-US" sz="12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inclusion</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applicability</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and the </a:t>
            </a:r>
            <a:r>
              <a:rPr lang="en-US" sz="1200" b="1"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application</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of this language due to currently pending legal challenges in the matter of </a:t>
            </a:r>
            <a:r>
              <a:rPr lang="en-US" sz="1200" cap="all" spc="25"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The State of Tennessee, et al. v. USDA, et al.</a:t>
            </a:r>
            <a:r>
              <a:rPr lang="en-US" sz="1200" dirty="0">
                <a:solidFill>
                  <a:srgbClr val="424242"/>
                </a:solidFill>
                <a:effectLst/>
                <a:latin typeface="Arial" panose="020B0604020202020204" pitchFamily="34" charset="0"/>
                <a:ea typeface="Times New Roman" panose="02020603050405020304" pitchFamily="18" charset="0"/>
                <a:cs typeface="Times New Roman" panose="02020603050405020304" pitchFamily="18" charset="0"/>
              </a:rPr>
              <a:t>, Case No. 3:22-cv-00257, and may be subject to change or removal.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80000"/>
              </a:lnSpc>
              <a:spcBef>
                <a:spcPct val="0"/>
              </a:spcBef>
              <a:buClr>
                <a:srgbClr val="2DA2BF"/>
              </a:buClr>
              <a:buSzPct val="100000"/>
              <a:buFontTx/>
              <a:buNone/>
            </a:pPr>
            <a:endParaRPr lang="en-US" altLang="en-US" sz="12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A747F2B-042A-AB22-755F-18EB0E6D5994}"/>
              </a:ext>
            </a:extLst>
          </p:cNvPr>
          <p:cNvSpPr>
            <a:spLocks noGrp="1" noChangeArrowheads="1"/>
          </p:cNvSpPr>
          <p:nvPr>
            <p:ph type="title"/>
          </p:nvPr>
        </p:nvSpPr>
        <p:spPr>
          <a:xfrm>
            <a:off x="457200" y="404813"/>
            <a:ext cx="8229600" cy="927100"/>
          </a:xfrm>
        </p:spPr>
        <p:txBody>
          <a:bodyPr/>
          <a:lstStyle/>
          <a:p>
            <a:pPr algn="ctr" eaLnBrk="1" hangingPunct="1"/>
            <a:r>
              <a:rPr lang="en-US" altLang="en-US">
                <a:solidFill>
                  <a:schemeClr val="tx1"/>
                </a:solidFill>
              </a:rPr>
              <a:t>Nondiscrimination Statement:</a:t>
            </a:r>
            <a:br>
              <a:rPr lang="en-US" altLang="en-US">
                <a:solidFill>
                  <a:schemeClr val="tx1"/>
                </a:solidFill>
              </a:rPr>
            </a:br>
            <a:r>
              <a:rPr lang="en-US" altLang="en-US">
                <a:solidFill>
                  <a:schemeClr val="tx1"/>
                </a:solidFill>
              </a:rPr>
              <a:t>Short Versions</a:t>
            </a:r>
          </a:p>
        </p:txBody>
      </p:sp>
      <p:sp>
        <p:nvSpPr>
          <p:cNvPr id="21507" name="Content Placeholder 3">
            <a:extLst>
              <a:ext uri="{FF2B5EF4-FFF2-40B4-BE49-F238E27FC236}">
                <a16:creationId xmlns:a16="http://schemas.microsoft.com/office/drawing/2014/main" id="{6AD7FEF7-B8BF-8B63-F3FD-0C26EBCB07B5}"/>
              </a:ext>
            </a:extLst>
          </p:cNvPr>
          <p:cNvSpPr>
            <a:spLocks noGrp="1" noChangeArrowheads="1"/>
          </p:cNvSpPr>
          <p:nvPr>
            <p:ph idx="1"/>
          </p:nvPr>
        </p:nvSpPr>
        <p:spPr>
          <a:xfrm>
            <a:off x="611188" y="1844675"/>
            <a:ext cx="8075612" cy="4897438"/>
          </a:xfrm>
        </p:spPr>
        <p:txBody>
          <a:bodyPr rtlCol="0">
            <a:normAutofit/>
          </a:bodyPr>
          <a:lstStyle/>
          <a:p>
            <a:pPr indent="-137160" eaLnBrk="1" fontAlgn="auto" hangingPunct="1">
              <a:lnSpc>
                <a:spcPct val="100000"/>
              </a:lnSpc>
              <a:spcBef>
                <a:spcPts val="0"/>
              </a:spcBef>
              <a:spcAft>
                <a:spcPts val="0"/>
              </a:spcAft>
              <a:defRPr/>
            </a:pPr>
            <a:r>
              <a:rPr lang="en-US" altLang="en-US" sz="3200" dirty="0">
                <a:solidFill>
                  <a:schemeClr val="tx1"/>
                </a:solidFill>
              </a:rPr>
              <a:t>USDA Nondiscrimination Statement - short versions</a:t>
            </a:r>
          </a:p>
          <a:p>
            <a:pPr marL="34290" indent="0" eaLnBrk="1" fontAlgn="auto" hangingPunct="1">
              <a:lnSpc>
                <a:spcPct val="100000"/>
              </a:lnSpc>
              <a:spcBef>
                <a:spcPts val="0"/>
              </a:spcBef>
              <a:spcAft>
                <a:spcPts val="0"/>
              </a:spcAft>
              <a:buFont typeface="Corbel" panose="020B0503020204020204" pitchFamily="34" charset="0"/>
              <a:buNone/>
              <a:defRPr/>
            </a:pPr>
            <a:endParaRPr lang="en-US" altLang="en-US" sz="3200" dirty="0">
              <a:solidFill>
                <a:schemeClr val="tx1"/>
              </a:solidFill>
            </a:endParaRPr>
          </a:p>
          <a:p>
            <a:pPr marL="548640" lvl="2" indent="-137160" eaLnBrk="1" fontAlgn="auto" hangingPunct="1">
              <a:lnSpc>
                <a:spcPct val="100000"/>
              </a:lnSpc>
              <a:spcBef>
                <a:spcPts val="0"/>
              </a:spcBef>
              <a:spcAft>
                <a:spcPts val="0"/>
              </a:spcAft>
              <a:defRPr/>
            </a:pPr>
            <a:r>
              <a:rPr lang="en-US" altLang="en-US" sz="3200" dirty="0">
                <a:solidFill>
                  <a:schemeClr val="tx1"/>
                </a:solidFill>
              </a:rPr>
              <a:t>This institution is an equal opportunity provider.</a:t>
            </a:r>
          </a:p>
          <a:p>
            <a:pPr marL="411480" lvl="2" indent="0" eaLnBrk="1" fontAlgn="auto" hangingPunct="1">
              <a:lnSpc>
                <a:spcPct val="100000"/>
              </a:lnSpc>
              <a:spcBef>
                <a:spcPts val="0"/>
              </a:spcBef>
              <a:spcAft>
                <a:spcPts val="0"/>
              </a:spcAft>
              <a:buFont typeface="Corbel" panose="020B0503020204020204" pitchFamily="34" charset="0"/>
              <a:buNone/>
              <a:defRPr/>
            </a:pPr>
            <a:r>
              <a:rPr lang="en-US" altLang="en-US" sz="3200" dirty="0">
                <a:solidFill>
                  <a:schemeClr val="tx1"/>
                </a:solidFill>
              </a:rPr>
              <a:t>  </a:t>
            </a:r>
          </a:p>
          <a:p>
            <a:pPr marL="548640" lvl="2" indent="-137160" eaLnBrk="1" fontAlgn="auto" hangingPunct="1">
              <a:lnSpc>
                <a:spcPct val="100000"/>
              </a:lnSpc>
              <a:spcBef>
                <a:spcPts val="0"/>
              </a:spcBef>
              <a:spcAft>
                <a:spcPts val="0"/>
              </a:spcAft>
              <a:defRPr/>
            </a:pPr>
            <a:r>
              <a:rPr lang="en-US" altLang="en-US" sz="3200" dirty="0">
                <a:solidFill>
                  <a:schemeClr val="tx1"/>
                </a:solidFill>
              </a:rPr>
              <a:t>Esta institución es un proveedor que ofrece igualdad de oportunidades. (Spanish)</a:t>
            </a:r>
          </a:p>
          <a:p>
            <a:pPr indent="-137160" eaLnBrk="1" fontAlgn="auto" hangingPunct="1">
              <a:spcAft>
                <a:spcPts val="0"/>
              </a:spcAft>
              <a:defRPr/>
            </a:pPr>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F30AAFF-9476-1D99-F13B-1B500B416D7C}"/>
              </a:ext>
            </a:extLst>
          </p:cNvPr>
          <p:cNvSpPr>
            <a:spLocks noGrp="1" noChangeArrowheads="1"/>
          </p:cNvSpPr>
          <p:nvPr>
            <p:ph type="title"/>
          </p:nvPr>
        </p:nvSpPr>
        <p:spPr>
          <a:xfrm>
            <a:off x="209550" y="244475"/>
            <a:ext cx="7407275" cy="808038"/>
          </a:xfrm>
        </p:spPr>
        <p:txBody>
          <a:bodyPr/>
          <a:lstStyle/>
          <a:p>
            <a:pPr algn="ctr" eaLnBrk="1" hangingPunct="1"/>
            <a:r>
              <a:rPr lang="en-US" altLang="en-US">
                <a:solidFill>
                  <a:schemeClr val="tx1"/>
                </a:solidFill>
              </a:rPr>
              <a:t>Agenda</a:t>
            </a:r>
          </a:p>
        </p:txBody>
      </p:sp>
      <p:sp>
        <p:nvSpPr>
          <p:cNvPr id="3" name="Content Placeholder 2">
            <a:extLst>
              <a:ext uri="{FF2B5EF4-FFF2-40B4-BE49-F238E27FC236}">
                <a16:creationId xmlns:a16="http://schemas.microsoft.com/office/drawing/2014/main" id="{B5E0EED7-4D37-4B38-432B-CB97DE4A74E4}"/>
              </a:ext>
            </a:extLst>
          </p:cNvPr>
          <p:cNvSpPr>
            <a:spLocks noGrp="1"/>
          </p:cNvSpPr>
          <p:nvPr>
            <p:ph idx="1"/>
          </p:nvPr>
        </p:nvSpPr>
        <p:spPr>
          <a:xfrm>
            <a:off x="179388" y="1052513"/>
            <a:ext cx="8755062" cy="5805487"/>
          </a:xfrm>
        </p:spPr>
        <p:txBody>
          <a:bodyPr rtlCol="0">
            <a:normAutofit fontScale="92500" lnSpcReduction="20000"/>
          </a:bodyPr>
          <a:lstStyle/>
          <a:p>
            <a:pPr marL="452628" indent="-137160" eaLnBrk="1" fontAlgn="auto" hangingPunct="1">
              <a:lnSpc>
                <a:spcPct val="150000"/>
              </a:lnSpc>
              <a:spcAft>
                <a:spcPts val="0"/>
              </a:spcAft>
              <a:defRPr/>
            </a:pPr>
            <a:r>
              <a:rPr lang="en-US" altLang="en-US" sz="3000" dirty="0">
                <a:solidFill>
                  <a:schemeClr val="tx1"/>
                </a:solidFill>
              </a:rPr>
              <a:t>Civil rights coverage and legal authorities</a:t>
            </a:r>
          </a:p>
          <a:p>
            <a:pPr marL="452628" indent="-137160" eaLnBrk="1" fontAlgn="auto" hangingPunct="1">
              <a:lnSpc>
                <a:spcPct val="150000"/>
              </a:lnSpc>
              <a:spcAft>
                <a:spcPts val="0"/>
              </a:spcAft>
              <a:defRPr/>
            </a:pPr>
            <a:r>
              <a:rPr lang="en-US" altLang="en-US" sz="3000" dirty="0">
                <a:solidFill>
                  <a:schemeClr val="tx1"/>
                </a:solidFill>
              </a:rPr>
              <a:t>Areas of compliance</a:t>
            </a:r>
          </a:p>
          <a:p>
            <a:pPr marL="852678" lvl="1" indent="-137160" eaLnBrk="1" fontAlgn="auto" hangingPunct="1">
              <a:defRPr/>
            </a:pPr>
            <a:r>
              <a:rPr lang="en-US" altLang="en-US" sz="3000" dirty="0">
                <a:solidFill>
                  <a:schemeClr val="tx1"/>
                </a:solidFill>
              </a:rPr>
              <a:t>Assurances</a:t>
            </a:r>
          </a:p>
          <a:p>
            <a:pPr marL="852678" lvl="1" indent="-137160" eaLnBrk="1" fontAlgn="auto" hangingPunct="1">
              <a:defRPr/>
            </a:pPr>
            <a:r>
              <a:rPr lang="en-US" altLang="en-US" sz="3000" dirty="0">
                <a:solidFill>
                  <a:schemeClr val="tx1"/>
                </a:solidFill>
              </a:rPr>
              <a:t>Public notification</a:t>
            </a:r>
          </a:p>
          <a:p>
            <a:pPr marL="852678" lvl="1" indent="-137160" eaLnBrk="1" fontAlgn="auto" hangingPunct="1">
              <a:defRPr/>
            </a:pPr>
            <a:r>
              <a:rPr lang="en-US" altLang="en-US" sz="3000" dirty="0">
                <a:solidFill>
                  <a:schemeClr val="tx1"/>
                </a:solidFill>
              </a:rPr>
              <a:t>Complaints of discrimination</a:t>
            </a:r>
          </a:p>
          <a:p>
            <a:pPr marL="852678" lvl="1" indent="-137160" eaLnBrk="1" fontAlgn="auto" hangingPunct="1">
              <a:defRPr/>
            </a:pPr>
            <a:r>
              <a:rPr lang="en-US" altLang="en-US" sz="3000" dirty="0">
                <a:solidFill>
                  <a:schemeClr val="tx1"/>
                </a:solidFill>
              </a:rPr>
              <a:t>Civil rights training</a:t>
            </a:r>
          </a:p>
          <a:p>
            <a:pPr marL="852678" lvl="1" indent="-137160" eaLnBrk="1" fontAlgn="auto" hangingPunct="1">
              <a:defRPr/>
            </a:pPr>
            <a:r>
              <a:rPr lang="en-US" altLang="en-US" sz="3000" dirty="0">
                <a:solidFill>
                  <a:schemeClr val="tx1"/>
                </a:solidFill>
              </a:rPr>
              <a:t>Race and ethnicity data collection</a:t>
            </a:r>
          </a:p>
          <a:p>
            <a:pPr marL="852678" lvl="1" indent="-137160" eaLnBrk="1" fontAlgn="auto" hangingPunct="1">
              <a:defRPr/>
            </a:pPr>
            <a:r>
              <a:rPr lang="en-US" altLang="en-US" sz="3000" dirty="0">
                <a:solidFill>
                  <a:schemeClr val="tx1"/>
                </a:solidFill>
              </a:rPr>
              <a:t>Meaningful Access for persons with Limited English Proficiency (LEP)</a:t>
            </a:r>
          </a:p>
          <a:p>
            <a:pPr marL="852678" lvl="1" indent="-137160" eaLnBrk="1" fontAlgn="auto" hangingPunct="1">
              <a:defRPr/>
            </a:pPr>
            <a:r>
              <a:rPr lang="en-US" altLang="en-US" sz="3000" dirty="0">
                <a:solidFill>
                  <a:schemeClr val="tx1"/>
                </a:solidFill>
              </a:rPr>
              <a:t>Equal opportunity for persons with disabilities</a:t>
            </a:r>
          </a:p>
          <a:p>
            <a:pPr marL="852678" lvl="1" indent="-137160" eaLnBrk="1" fontAlgn="auto" hangingPunct="1">
              <a:defRPr/>
            </a:pPr>
            <a:r>
              <a:rPr lang="en-US" altLang="en-US" sz="3000" dirty="0">
                <a:solidFill>
                  <a:schemeClr val="tx1"/>
                </a:solidFill>
              </a:rPr>
              <a:t>Compliance reviews and resolution of noncompliance</a:t>
            </a:r>
          </a:p>
          <a:p>
            <a:pPr marL="852678" lvl="1" indent="-137160" eaLnBrk="1" fontAlgn="auto" hangingPunct="1">
              <a:defRPr/>
            </a:pPr>
            <a:r>
              <a:rPr lang="en-US" altLang="en-US" sz="3000" dirty="0">
                <a:solidFill>
                  <a:schemeClr val="tx1"/>
                </a:solidFill>
              </a:rPr>
              <a:t>Verification of citizenship</a:t>
            </a:r>
          </a:p>
          <a:p>
            <a:pPr marL="452628" indent="-137160" eaLnBrk="1" fontAlgn="auto" hangingPunct="1">
              <a:spcAft>
                <a:spcPts val="0"/>
              </a:spcAft>
              <a:defRPr/>
            </a:pPr>
            <a:r>
              <a:rPr lang="en-US" altLang="en-US" sz="3000" dirty="0">
                <a:solidFill>
                  <a:schemeClr val="tx1"/>
                </a:solidFill>
              </a:rPr>
              <a:t>Questions</a:t>
            </a:r>
          </a:p>
          <a:p>
            <a:pPr indent="-137160" eaLnBrk="1" fontAlgn="auto" hangingPunct="1">
              <a:spcAft>
                <a:spcPts val="0"/>
              </a:spcAf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BCD1893-FCD9-92CE-7A47-BD9B73A2A2FB}"/>
              </a:ext>
            </a:extLst>
          </p:cNvPr>
          <p:cNvSpPr>
            <a:spLocks noGrp="1" noChangeArrowheads="1"/>
          </p:cNvSpPr>
          <p:nvPr>
            <p:ph type="title"/>
          </p:nvPr>
        </p:nvSpPr>
        <p:spPr>
          <a:xfrm>
            <a:off x="457200" y="476250"/>
            <a:ext cx="8229600" cy="1008063"/>
          </a:xfrm>
        </p:spPr>
        <p:txBody>
          <a:bodyPr/>
          <a:lstStyle/>
          <a:p>
            <a:pPr algn="ctr" eaLnBrk="1" hangingPunct="1"/>
            <a:r>
              <a:rPr lang="en-US" altLang="en-US">
                <a:solidFill>
                  <a:schemeClr val="tx1"/>
                </a:solidFill>
              </a:rPr>
              <a:t>Nondiscrimination Statement: Short Versions</a:t>
            </a:r>
          </a:p>
        </p:txBody>
      </p:sp>
      <p:sp>
        <p:nvSpPr>
          <p:cNvPr id="21507" name="Content Placeholder 3">
            <a:extLst>
              <a:ext uri="{FF2B5EF4-FFF2-40B4-BE49-F238E27FC236}">
                <a16:creationId xmlns:a16="http://schemas.microsoft.com/office/drawing/2014/main" id="{DB3527BD-B4D3-3011-9883-14C37675F559}"/>
              </a:ext>
            </a:extLst>
          </p:cNvPr>
          <p:cNvSpPr>
            <a:spLocks noGrp="1" noChangeArrowheads="1"/>
          </p:cNvSpPr>
          <p:nvPr>
            <p:ph idx="1"/>
          </p:nvPr>
        </p:nvSpPr>
        <p:spPr>
          <a:xfrm>
            <a:off x="250825" y="1773238"/>
            <a:ext cx="8435975" cy="4535487"/>
          </a:xfrm>
        </p:spPr>
        <p:txBody>
          <a:bodyPr rtlCol="0">
            <a:normAutofit fontScale="47500" lnSpcReduction="20000"/>
          </a:bodyPr>
          <a:lstStyle/>
          <a:p>
            <a:pPr indent="-137160" eaLnBrk="1" fontAlgn="auto" hangingPunct="1">
              <a:lnSpc>
                <a:spcPct val="114000"/>
              </a:lnSpc>
              <a:spcAft>
                <a:spcPts val="0"/>
              </a:spcAft>
              <a:defRPr/>
            </a:pPr>
            <a:r>
              <a:rPr lang="en-US" altLang="en-US" sz="4600" dirty="0">
                <a:solidFill>
                  <a:schemeClr val="tx1"/>
                </a:solidFill>
              </a:rPr>
              <a:t>USDA Nondiscrimination Statement - short versions</a:t>
            </a:r>
          </a:p>
          <a:p>
            <a:pPr indent="-137160" eaLnBrk="1" fontAlgn="auto" hangingPunct="1">
              <a:lnSpc>
                <a:spcPct val="114000"/>
              </a:lnSpc>
              <a:spcAft>
                <a:spcPts val="0"/>
              </a:spcAft>
              <a:defRPr/>
            </a:pPr>
            <a:endParaRPr lang="en-US" altLang="en-US" sz="4600" dirty="0">
              <a:solidFill>
                <a:schemeClr val="tx1"/>
              </a:solidFill>
            </a:endParaRPr>
          </a:p>
          <a:p>
            <a:pPr marL="548640" lvl="2" indent="-137160" eaLnBrk="1" fontAlgn="auto" hangingPunct="1">
              <a:lnSpc>
                <a:spcPct val="114000"/>
              </a:lnSpc>
              <a:defRPr/>
            </a:pPr>
            <a:r>
              <a:rPr lang="en-US" altLang="en-US" sz="4600" dirty="0">
                <a:solidFill>
                  <a:schemeClr val="tx1"/>
                </a:solidFill>
              </a:rPr>
              <a:t>Can be used in special circumstances only</a:t>
            </a:r>
          </a:p>
          <a:p>
            <a:pPr marL="548640" lvl="2" indent="-137160" eaLnBrk="1" fontAlgn="auto" hangingPunct="1">
              <a:lnSpc>
                <a:spcPct val="114000"/>
              </a:lnSpc>
              <a:defRPr/>
            </a:pPr>
            <a:endParaRPr lang="en-US" altLang="en-US" sz="4600" dirty="0">
              <a:solidFill>
                <a:schemeClr val="tx1"/>
              </a:solidFill>
            </a:endParaRPr>
          </a:p>
          <a:p>
            <a:pPr marL="1089025" lvl="3" indent="-287338" eaLnBrk="1" fontAlgn="auto" hangingPunct="1">
              <a:lnSpc>
                <a:spcPct val="114000"/>
              </a:lnSpc>
              <a:defRPr/>
            </a:pPr>
            <a:r>
              <a:rPr lang="en-US" altLang="en-US" sz="4600" dirty="0">
                <a:solidFill>
                  <a:schemeClr val="tx1"/>
                </a:solidFill>
              </a:rPr>
              <a:t>Prior approval is not necessary but recommended when the SFA is not sure if it is appropriate to use the short statement. </a:t>
            </a:r>
          </a:p>
          <a:p>
            <a:pPr marL="1089025" lvl="3" indent="-287338" eaLnBrk="1" fontAlgn="auto" hangingPunct="1">
              <a:lnSpc>
                <a:spcPct val="114000"/>
              </a:lnSpc>
              <a:defRPr/>
            </a:pPr>
            <a:endParaRPr lang="en-US" altLang="en-US" sz="4600" dirty="0">
              <a:solidFill>
                <a:schemeClr val="tx1"/>
              </a:solidFill>
            </a:endParaRPr>
          </a:p>
          <a:p>
            <a:pPr marL="1089025" lvl="3" indent="-287338" eaLnBrk="1" fontAlgn="auto" hangingPunct="1">
              <a:lnSpc>
                <a:spcPct val="114000"/>
              </a:lnSpc>
              <a:defRPr/>
            </a:pPr>
            <a:r>
              <a:rPr lang="en-US" altLang="en-US" sz="4600" dirty="0">
                <a:solidFill>
                  <a:schemeClr val="tx1"/>
                </a:solidFill>
              </a:rPr>
              <a:t>Requests will be sent to the Regional FNS Civil Rights Officer for approval.</a:t>
            </a:r>
          </a:p>
          <a:p>
            <a:pPr indent="-137160" eaLnBrk="1" fontAlgn="auto" hangingPunct="1">
              <a:lnSpc>
                <a:spcPct val="114000"/>
              </a:lnSpc>
              <a:spcAft>
                <a:spcPts val="0"/>
              </a:spcAft>
              <a:defRPr/>
            </a:pPr>
            <a:r>
              <a:rPr lang="en-US" altLang="en-US" sz="4600" dirty="0">
                <a:solidFill>
                  <a:schemeClr val="tx1"/>
                </a:solidFill>
              </a:rPr>
              <a:t>Translations are available in other languages on the FNS website at  </a:t>
            </a:r>
            <a:r>
              <a:rPr lang="en-US" altLang="en-US" sz="4600" dirty="0">
                <a:solidFill>
                  <a:schemeClr val="accent4">
                    <a:lumMod val="75000"/>
                  </a:schemeClr>
                </a:solidFill>
                <a:hlinkClick r:id="rId3">
                  <a:extLst>
                    <a:ext uri="{A12FA001-AC4F-418D-AE19-62706E023703}">
                      <ahyp:hlinkClr xmlns:ahyp="http://schemas.microsoft.com/office/drawing/2018/hyperlinkcolor" val="tx"/>
                    </a:ext>
                  </a:extLst>
                </a:hlinkClick>
              </a:rPr>
              <a:t>https://www.fns.usda.gov/cr/fns-nondiscrimination-statement</a:t>
            </a:r>
            <a:r>
              <a:rPr lang="en-US" altLang="en-US" sz="4600" dirty="0">
                <a:solidFill>
                  <a:schemeClr val="accent4">
                    <a:lumMod val="75000"/>
                  </a:schemeClr>
                </a:solidFill>
              </a:rPr>
              <a:t>. </a:t>
            </a:r>
          </a:p>
          <a:p>
            <a:pPr indent="-137160" eaLnBrk="1" fontAlgn="auto" hangingPunct="1">
              <a:spcAft>
                <a:spcPts val="0"/>
              </a:spcAft>
              <a:defRPr/>
            </a:pPr>
            <a:endParaRPr lang="en-US"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63EE2FC-7C36-4FA8-856D-9F04346DE58E}"/>
              </a:ext>
            </a:extLst>
          </p:cNvPr>
          <p:cNvSpPr>
            <a:spLocks noGrp="1" noChangeArrowheads="1"/>
          </p:cNvSpPr>
          <p:nvPr>
            <p:ph type="title"/>
          </p:nvPr>
        </p:nvSpPr>
        <p:spPr>
          <a:xfrm>
            <a:off x="827088" y="190500"/>
            <a:ext cx="7407275" cy="1355725"/>
          </a:xfrm>
        </p:spPr>
        <p:txBody>
          <a:bodyPr/>
          <a:lstStyle/>
          <a:p>
            <a:pPr algn="ctr" eaLnBrk="1" hangingPunct="1"/>
            <a:r>
              <a:rPr lang="en-US" altLang="en-US" i="1">
                <a:solidFill>
                  <a:schemeClr val="tx1"/>
                </a:solidFill>
              </a:rPr>
              <a:t>And Justice for All </a:t>
            </a:r>
            <a:r>
              <a:rPr lang="en-US" altLang="en-US">
                <a:solidFill>
                  <a:schemeClr val="tx1"/>
                </a:solidFill>
              </a:rPr>
              <a:t>Poster</a:t>
            </a:r>
          </a:p>
        </p:txBody>
      </p:sp>
      <p:sp>
        <p:nvSpPr>
          <p:cNvPr id="66563" name="Content Placeholder 2">
            <a:extLst>
              <a:ext uri="{FF2B5EF4-FFF2-40B4-BE49-F238E27FC236}">
                <a16:creationId xmlns:a16="http://schemas.microsoft.com/office/drawing/2014/main" id="{4867B4AC-7AD7-486D-955E-5BA927FEAB20}"/>
              </a:ext>
            </a:extLst>
          </p:cNvPr>
          <p:cNvSpPr>
            <a:spLocks noGrp="1" noChangeArrowheads="1"/>
          </p:cNvSpPr>
          <p:nvPr>
            <p:ph sz="half" idx="1"/>
          </p:nvPr>
        </p:nvSpPr>
        <p:spPr>
          <a:xfrm>
            <a:off x="474596" y="1166018"/>
            <a:ext cx="4038600" cy="4525963"/>
          </a:xfrm>
        </p:spPr>
        <p:txBody>
          <a:bodyPr/>
          <a:lstStyle/>
          <a:p>
            <a:pPr eaLnBrk="1" hangingPunct="1">
              <a:defRPr/>
            </a:pPr>
            <a:r>
              <a:rPr lang="en-US" altLang="en-US" sz="1800" dirty="0">
                <a:solidFill>
                  <a:schemeClr val="tx1"/>
                </a:solidFill>
              </a:rPr>
              <a:t>All sites must display posters in a prominent location for all to view </a:t>
            </a:r>
          </a:p>
          <a:p>
            <a:pPr eaLnBrk="1" hangingPunct="1">
              <a:defRPr/>
            </a:pPr>
            <a:r>
              <a:rPr lang="en-US" altLang="en-US" sz="1800" dirty="0">
                <a:solidFill>
                  <a:schemeClr val="tx1"/>
                </a:solidFill>
              </a:rPr>
              <a:t>AD-475A</a:t>
            </a:r>
          </a:p>
          <a:p>
            <a:pPr eaLnBrk="1" hangingPunct="1">
              <a:defRPr/>
            </a:pPr>
            <a:r>
              <a:rPr lang="en-US" altLang="en-US" sz="1800" dirty="0">
                <a:solidFill>
                  <a:schemeClr val="tx1"/>
                </a:solidFill>
              </a:rPr>
              <a:t>Required version for CNP </a:t>
            </a:r>
          </a:p>
          <a:p>
            <a:pPr eaLnBrk="1" hangingPunct="1">
              <a:defRPr/>
            </a:pPr>
            <a:r>
              <a:rPr lang="en-US" altLang="en-US" sz="1800" dirty="0">
                <a:solidFill>
                  <a:srgbClr val="422C16"/>
                </a:solidFill>
              </a:rPr>
              <a:t>The 2022 version with updated wording will be available soon. </a:t>
            </a:r>
          </a:p>
          <a:p>
            <a:pPr marL="34925" indent="0" eaLnBrk="1" hangingPunct="1">
              <a:buNone/>
              <a:defRPr/>
            </a:pPr>
            <a:r>
              <a:rPr lang="en-US" sz="1800" dirty="0">
                <a:solidFill>
                  <a:srgbClr val="424242"/>
                </a:solidFill>
                <a:effectLst/>
                <a:ea typeface="Times New Roman" panose="02020603050405020304" pitchFamily="18" charset="0"/>
                <a:cs typeface="Times New Roman" panose="02020603050405020304" pitchFamily="18" charset="0"/>
              </a:rPr>
              <a:t>*The enclosed “non discrimination” language herein was added pursuant to the May 5, 2022, USDA memorandum. However, although included as currently required for audit compliance by the USDA, the State of Alabama objects to its </a:t>
            </a:r>
            <a:r>
              <a:rPr lang="en-US" sz="1800" b="1" dirty="0">
                <a:solidFill>
                  <a:srgbClr val="424242"/>
                </a:solidFill>
                <a:effectLst/>
                <a:ea typeface="Times New Roman" panose="02020603050405020304" pitchFamily="18" charset="0"/>
                <a:cs typeface="Times New Roman" panose="02020603050405020304" pitchFamily="18" charset="0"/>
              </a:rPr>
              <a:t>inclusion</a:t>
            </a:r>
            <a:r>
              <a:rPr lang="en-US" sz="1800" dirty="0">
                <a:solidFill>
                  <a:srgbClr val="424242"/>
                </a:solidFill>
                <a:effectLst/>
                <a:ea typeface="Times New Roman" panose="02020603050405020304" pitchFamily="18" charset="0"/>
                <a:cs typeface="Times New Roman" panose="02020603050405020304" pitchFamily="18" charset="0"/>
              </a:rPr>
              <a:t>, </a:t>
            </a:r>
            <a:r>
              <a:rPr lang="en-US" sz="1800" b="1" dirty="0">
                <a:solidFill>
                  <a:srgbClr val="424242"/>
                </a:solidFill>
                <a:effectLst/>
                <a:ea typeface="Times New Roman" panose="02020603050405020304" pitchFamily="18" charset="0"/>
                <a:cs typeface="Times New Roman" panose="02020603050405020304" pitchFamily="18" charset="0"/>
              </a:rPr>
              <a:t>applicability</a:t>
            </a:r>
            <a:r>
              <a:rPr lang="en-US" sz="1800" dirty="0">
                <a:solidFill>
                  <a:srgbClr val="424242"/>
                </a:solidFill>
                <a:effectLst/>
                <a:ea typeface="Times New Roman" panose="02020603050405020304" pitchFamily="18" charset="0"/>
                <a:cs typeface="Times New Roman" panose="02020603050405020304" pitchFamily="18" charset="0"/>
              </a:rPr>
              <a:t> and the </a:t>
            </a:r>
            <a:r>
              <a:rPr lang="en-US" sz="1800" b="1" dirty="0">
                <a:solidFill>
                  <a:srgbClr val="424242"/>
                </a:solidFill>
                <a:effectLst/>
                <a:ea typeface="Times New Roman" panose="02020603050405020304" pitchFamily="18" charset="0"/>
                <a:cs typeface="Times New Roman" panose="02020603050405020304" pitchFamily="18" charset="0"/>
              </a:rPr>
              <a:t>application</a:t>
            </a:r>
            <a:r>
              <a:rPr lang="en-US" sz="1800" dirty="0">
                <a:solidFill>
                  <a:srgbClr val="424242"/>
                </a:solidFill>
                <a:effectLst/>
                <a:ea typeface="Times New Roman" panose="02020603050405020304" pitchFamily="18" charset="0"/>
                <a:cs typeface="Times New Roman" panose="02020603050405020304" pitchFamily="18" charset="0"/>
              </a:rPr>
              <a:t> of this language due to currently pending legal challenges in the matter of </a:t>
            </a:r>
            <a:r>
              <a:rPr lang="en-US" sz="1800" cap="all" spc="25" dirty="0">
                <a:solidFill>
                  <a:srgbClr val="424242"/>
                </a:solidFill>
                <a:effectLst/>
                <a:ea typeface="Times New Roman" panose="02020603050405020304" pitchFamily="18" charset="0"/>
                <a:cs typeface="Times New Roman" panose="02020603050405020304" pitchFamily="18" charset="0"/>
              </a:rPr>
              <a:t>The State of Tennessee, et al. v. USDA, et al.</a:t>
            </a:r>
            <a:r>
              <a:rPr lang="en-US" sz="1800" dirty="0">
                <a:solidFill>
                  <a:srgbClr val="424242"/>
                </a:solidFill>
                <a:effectLst/>
                <a:ea typeface="Times New Roman" panose="02020603050405020304" pitchFamily="18" charset="0"/>
                <a:cs typeface="Times New Roman" panose="02020603050405020304" pitchFamily="18" charset="0"/>
              </a:rPr>
              <a:t>, Case No. 3:22-cv-00257, and may be subject to change or removal.</a:t>
            </a:r>
            <a:endParaRPr lang="en-US" sz="1800" dirty="0">
              <a:effectLst/>
              <a:ea typeface="Calibri" panose="020F0502020204030204" pitchFamily="34" charset="0"/>
              <a:cs typeface="Times New Roman" panose="02020603050405020304" pitchFamily="18" charset="0"/>
            </a:endParaRPr>
          </a:p>
          <a:p>
            <a:pPr marL="34925" indent="0" eaLnBrk="1" hangingPunct="1">
              <a:buNone/>
              <a:defRPr/>
            </a:pPr>
            <a:endParaRPr lang="en-US" altLang="en-US" sz="2800" dirty="0">
              <a:solidFill>
                <a:srgbClr val="422C16"/>
              </a:solidFill>
            </a:endParaRPr>
          </a:p>
          <a:p>
            <a:pPr eaLnBrk="1" hangingPunct="1">
              <a:defRPr/>
            </a:pPr>
            <a:endParaRPr lang="en-US" altLang="en-US" sz="2400" dirty="0"/>
          </a:p>
        </p:txBody>
      </p:sp>
      <p:pic>
        <p:nvPicPr>
          <p:cNvPr id="66564" name="Content Placeholder 6">
            <a:extLst>
              <a:ext uri="{FF2B5EF4-FFF2-40B4-BE49-F238E27FC236}">
                <a16:creationId xmlns:a16="http://schemas.microsoft.com/office/drawing/2014/main" id="{0D39D56B-A77B-9336-A358-0D666CBE07E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1484313"/>
            <a:ext cx="3302000" cy="47529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7C2F29C-5F37-7DF6-37F4-CA12268E1AE5}"/>
              </a:ext>
            </a:extLst>
          </p:cNvPr>
          <p:cNvSpPr>
            <a:spLocks noGrp="1" noChangeArrowheads="1"/>
          </p:cNvSpPr>
          <p:nvPr>
            <p:ph type="title"/>
          </p:nvPr>
        </p:nvSpPr>
        <p:spPr>
          <a:xfrm>
            <a:off x="423863" y="0"/>
            <a:ext cx="8229600" cy="1139315"/>
          </a:xfrm>
        </p:spPr>
        <p:txBody>
          <a:bodyPr/>
          <a:lstStyle/>
          <a:p>
            <a:pPr algn="ctr" eaLnBrk="1" hangingPunct="1"/>
            <a:r>
              <a:rPr lang="en-US" altLang="en-US" dirty="0">
                <a:solidFill>
                  <a:schemeClr val="tx1"/>
                </a:solidFill>
              </a:rPr>
              <a:t>Complaints of Discrimination</a:t>
            </a:r>
          </a:p>
        </p:txBody>
      </p:sp>
      <p:sp>
        <p:nvSpPr>
          <p:cNvPr id="68611" name="Content Placeholder 3">
            <a:extLst>
              <a:ext uri="{FF2B5EF4-FFF2-40B4-BE49-F238E27FC236}">
                <a16:creationId xmlns:a16="http://schemas.microsoft.com/office/drawing/2014/main" id="{4DE4A81A-E0E1-16CF-D1BF-9981BEAE6A46}"/>
              </a:ext>
            </a:extLst>
          </p:cNvPr>
          <p:cNvSpPr>
            <a:spLocks noGrp="1" noChangeArrowheads="1"/>
          </p:cNvSpPr>
          <p:nvPr>
            <p:ph idx="1"/>
          </p:nvPr>
        </p:nvSpPr>
        <p:spPr>
          <a:xfrm>
            <a:off x="457200" y="836712"/>
            <a:ext cx="8229600" cy="4525963"/>
          </a:xfrm>
        </p:spPr>
        <p:txBody>
          <a:bodyPr/>
          <a:lstStyle/>
          <a:p>
            <a:pPr eaLnBrk="1" hangingPunct="1">
              <a:lnSpc>
                <a:spcPct val="114000"/>
              </a:lnSpc>
              <a:defRPr/>
            </a:pPr>
            <a:r>
              <a:rPr lang="en-US" altLang="en-US" sz="2800" dirty="0">
                <a:solidFill>
                  <a:schemeClr val="tx1"/>
                </a:solidFill>
              </a:rPr>
              <a:t>Anyone can allege different treatment based on protected class(es) or for reprisal or retaliation.</a:t>
            </a:r>
          </a:p>
          <a:p>
            <a:pPr lvl="3" eaLnBrk="1" hangingPunct="1">
              <a:lnSpc>
                <a:spcPct val="114000"/>
              </a:lnSpc>
              <a:defRPr/>
            </a:pPr>
            <a:r>
              <a:rPr lang="en-US" altLang="en-US" sz="1800" dirty="0">
                <a:solidFill>
                  <a:schemeClr val="tx1"/>
                </a:solidFill>
              </a:rPr>
              <a:t>Race</a:t>
            </a:r>
          </a:p>
          <a:p>
            <a:pPr lvl="3" eaLnBrk="1" hangingPunct="1">
              <a:lnSpc>
                <a:spcPct val="114000"/>
              </a:lnSpc>
              <a:defRPr/>
            </a:pPr>
            <a:r>
              <a:rPr lang="en-US" altLang="en-US" sz="1800" dirty="0">
                <a:solidFill>
                  <a:schemeClr val="tx1"/>
                </a:solidFill>
              </a:rPr>
              <a:t>Color</a:t>
            </a:r>
          </a:p>
          <a:p>
            <a:pPr lvl="3" eaLnBrk="1" hangingPunct="1">
              <a:lnSpc>
                <a:spcPct val="114000"/>
              </a:lnSpc>
              <a:defRPr/>
            </a:pPr>
            <a:r>
              <a:rPr lang="en-US" altLang="en-US" sz="1800" dirty="0">
                <a:solidFill>
                  <a:schemeClr val="tx1"/>
                </a:solidFill>
              </a:rPr>
              <a:t>National origin</a:t>
            </a:r>
          </a:p>
          <a:p>
            <a:pPr lvl="3" eaLnBrk="1" hangingPunct="1">
              <a:lnSpc>
                <a:spcPct val="114000"/>
              </a:lnSpc>
              <a:defRPr/>
            </a:pPr>
            <a:r>
              <a:rPr lang="en-US" altLang="en-US" sz="1800" dirty="0">
                <a:solidFill>
                  <a:schemeClr val="tx1"/>
                </a:solidFill>
              </a:rPr>
              <a:t>Age</a:t>
            </a:r>
          </a:p>
          <a:p>
            <a:pPr lvl="3" eaLnBrk="1" hangingPunct="1">
              <a:lnSpc>
                <a:spcPct val="114000"/>
              </a:lnSpc>
              <a:defRPr/>
            </a:pPr>
            <a:r>
              <a:rPr lang="en-US" altLang="en-US" sz="1800" dirty="0">
                <a:solidFill>
                  <a:schemeClr val="tx1"/>
                </a:solidFill>
              </a:rPr>
              <a:t>Sex (including gender identity and sexual orientation)*</a:t>
            </a:r>
          </a:p>
          <a:p>
            <a:pPr lvl="3" eaLnBrk="1" hangingPunct="1">
              <a:lnSpc>
                <a:spcPct val="114000"/>
              </a:lnSpc>
              <a:defRPr/>
            </a:pPr>
            <a:r>
              <a:rPr lang="en-US" altLang="en-US" sz="1800" dirty="0">
                <a:solidFill>
                  <a:schemeClr val="tx1"/>
                </a:solidFill>
              </a:rPr>
              <a:t>Disability</a:t>
            </a:r>
          </a:p>
          <a:p>
            <a:pPr marL="617538" lvl="3" indent="0" eaLnBrk="1" hangingPunct="1">
              <a:lnSpc>
                <a:spcPct val="114000"/>
              </a:lnSpc>
              <a:buNone/>
              <a:defRPr/>
            </a:pPr>
            <a:endParaRPr lang="en-US" altLang="en-US" sz="1800" dirty="0">
              <a:solidFill>
                <a:schemeClr val="tx1"/>
              </a:solidFill>
            </a:endParaRPr>
          </a:p>
          <a:p>
            <a:pPr marL="0" marR="0" indent="0">
              <a:lnSpc>
                <a:spcPct val="107000"/>
              </a:lnSpc>
              <a:spcBef>
                <a:spcPts val="0"/>
              </a:spcBef>
              <a:spcAft>
                <a:spcPts val="800"/>
              </a:spcAft>
              <a:buNone/>
            </a:pPr>
            <a:r>
              <a:rPr lang="en-US" sz="1800" dirty="0">
                <a:solidFill>
                  <a:srgbClr val="424242"/>
                </a:solidFill>
                <a:effectLst/>
                <a:ea typeface="Times New Roman" panose="02020603050405020304" pitchFamily="18" charset="0"/>
                <a:cs typeface="Times New Roman" panose="02020603050405020304" pitchFamily="18" charset="0"/>
              </a:rPr>
              <a:t>*The enclosed “non discrimination” language herein was added pursuant to the May 5, 2022, USDA memorandum. However, although included as currently required for audit compliance by the USDA, the State of Alabama objects to its </a:t>
            </a:r>
            <a:r>
              <a:rPr lang="en-US" sz="1800" b="1" dirty="0">
                <a:solidFill>
                  <a:srgbClr val="424242"/>
                </a:solidFill>
                <a:effectLst/>
                <a:ea typeface="Times New Roman" panose="02020603050405020304" pitchFamily="18" charset="0"/>
                <a:cs typeface="Times New Roman" panose="02020603050405020304" pitchFamily="18" charset="0"/>
              </a:rPr>
              <a:t>inclusion</a:t>
            </a:r>
            <a:r>
              <a:rPr lang="en-US" sz="1800" dirty="0">
                <a:solidFill>
                  <a:srgbClr val="424242"/>
                </a:solidFill>
                <a:effectLst/>
                <a:ea typeface="Times New Roman" panose="02020603050405020304" pitchFamily="18" charset="0"/>
                <a:cs typeface="Times New Roman" panose="02020603050405020304" pitchFamily="18" charset="0"/>
              </a:rPr>
              <a:t>, </a:t>
            </a:r>
            <a:r>
              <a:rPr lang="en-US" sz="1800" b="1" dirty="0">
                <a:solidFill>
                  <a:srgbClr val="424242"/>
                </a:solidFill>
                <a:effectLst/>
                <a:ea typeface="Times New Roman" panose="02020603050405020304" pitchFamily="18" charset="0"/>
                <a:cs typeface="Times New Roman" panose="02020603050405020304" pitchFamily="18" charset="0"/>
              </a:rPr>
              <a:t>applicability</a:t>
            </a:r>
            <a:r>
              <a:rPr lang="en-US" sz="1800" dirty="0">
                <a:solidFill>
                  <a:srgbClr val="424242"/>
                </a:solidFill>
                <a:effectLst/>
                <a:ea typeface="Times New Roman" panose="02020603050405020304" pitchFamily="18" charset="0"/>
                <a:cs typeface="Times New Roman" panose="02020603050405020304" pitchFamily="18" charset="0"/>
              </a:rPr>
              <a:t> and the </a:t>
            </a:r>
            <a:r>
              <a:rPr lang="en-US" sz="1800" b="1" dirty="0">
                <a:solidFill>
                  <a:srgbClr val="424242"/>
                </a:solidFill>
                <a:effectLst/>
                <a:ea typeface="Times New Roman" panose="02020603050405020304" pitchFamily="18" charset="0"/>
                <a:cs typeface="Times New Roman" panose="02020603050405020304" pitchFamily="18" charset="0"/>
              </a:rPr>
              <a:t>application</a:t>
            </a:r>
            <a:r>
              <a:rPr lang="en-US" sz="1800" dirty="0">
                <a:solidFill>
                  <a:srgbClr val="424242"/>
                </a:solidFill>
                <a:effectLst/>
                <a:ea typeface="Times New Roman" panose="02020603050405020304" pitchFamily="18" charset="0"/>
                <a:cs typeface="Times New Roman" panose="02020603050405020304" pitchFamily="18" charset="0"/>
              </a:rPr>
              <a:t> of this language due to currently pending legal challenges in the matter of </a:t>
            </a:r>
            <a:r>
              <a:rPr lang="en-US" sz="1800" cap="all" spc="25" dirty="0">
                <a:solidFill>
                  <a:srgbClr val="424242"/>
                </a:solidFill>
                <a:effectLst/>
                <a:ea typeface="Times New Roman" panose="02020603050405020304" pitchFamily="18" charset="0"/>
                <a:cs typeface="Times New Roman" panose="02020603050405020304" pitchFamily="18" charset="0"/>
              </a:rPr>
              <a:t>The State of Tennessee, et al. v. USDA, et al.</a:t>
            </a:r>
            <a:r>
              <a:rPr lang="en-US" sz="1800" dirty="0">
                <a:solidFill>
                  <a:srgbClr val="424242"/>
                </a:solidFill>
                <a:effectLst/>
                <a:ea typeface="Times New Roman" panose="02020603050405020304" pitchFamily="18" charset="0"/>
                <a:cs typeface="Times New Roman" panose="02020603050405020304" pitchFamily="18" charset="0"/>
              </a:rPr>
              <a:t>, Case No. 3:22-cv-00257, and may be subject to change or removal.</a:t>
            </a:r>
            <a:endParaRPr lang="en-US" sz="1800" dirty="0">
              <a:effectLst/>
              <a:ea typeface="Calibri" panose="020F0502020204030204" pitchFamily="34" charset="0"/>
              <a:cs typeface="Times New Roman" panose="02020603050405020304" pitchFamily="18" charset="0"/>
            </a:endParaRPr>
          </a:p>
          <a:p>
            <a:pPr lvl="3" eaLnBrk="1" hangingPunct="1">
              <a:lnSpc>
                <a:spcPct val="114000"/>
              </a:lnSpc>
              <a:defRPr/>
            </a:pPr>
            <a:endParaRPr lang="en-US" altLang="en-US" sz="2400" dirty="0">
              <a:solidFill>
                <a:schemeClr val="tx1"/>
              </a:solidFill>
            </a:endParaRPr>
          </a:p>
          <a:p>
            <a:pPr eaLnBrk="1" hangingPunct="1">
              <a:defRPr/>
            </a:pPr>
            <a:endParaRPr lang="en-US" alt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B1377D4-F1DF-A7FA-E83A-A7CE6FA3ACD5}"/>
              </a:ext>
            </a:extLst>
          </p:cNvPr>
          <p:cNvSpPr>
            <a:spLocks noGrp="1" noChangeArrowheads="1"/>
          </p:cNvSpPr>
          <p:nvPr>
            <p:ph type="title"/>
          </p:nvPr>
        </p:nvSpPr>
        <p:spPr>
          <a:xfrm>
            <a:off x="457200" y="274638"/>
            <a:ext cx="8229600" cy="914400"/>
          </a:xfrm>
        </p:spPr>
        <p:txBody>
          <a:bodyPr/>
          <a:lstStyle/>
          <a:p>
            <a:pPr algn="ctr" eaLnBrk="1" hangingPunct="1"/>
            <a:r>
              <a:rPr lang="en-US" altLang="en-US">
                <a:solidFill>
                  <a:schemeClr val="tx1"/>
                </a:solidFill>
              </a:rPr>
              <a:t>Complaint Procedures</a:t>
            </a:r>
          </a:p>
        </p:txBody>
      </p:sp>
      <p:sp>
        <p:nvSpPr>
          <p:cNvPr id="70659" name="Content Placeholder 3">
            <a:extLst>
              <a:ext uri="{FF2B5EF4-FFF2-40B4-BE49-F238E27FC236}">
                <a16:creationId xmlns:a16="http://schemas.microsoft.com/office/drawing/2014/main" id="{075826C5-1F6A-95D3-D70F-F2D7ADBD1123}"/>
              </a:ext>
            </a:extLst>
          </p:cNvPr>
          <p:cNvSpPr>
            <a:spLocks noGrp="1" noChangeArrowheads="1"/>
          </p:cNvSpPr>
          <p:nvPr>
            <p:ph idx="1"/>
          </p:nvPr>
        </p:nvSpPr>
        <p:spPr>
          <a:xfrm>
            <a:off x="250825" y="1412875"/>
            <a:ext cx="8642350" cy="5256213"/>
          </a:xfrm>
        </p:spPr>
        <p:txBody>
          <a:bodyPr/>
          <a:lstStyle/>
          <a:p>
            <a:pPr eaLnBrk="1" hangingPunct="1">
              <a:lnSpc>
                <a:spcPct val="134000"/>
              </a:lnSpc>
              <a:defRPr/>
            </a:pPr>
            <a:r>
              <a:rPr lang="en-US" altLang="en-US" sz="2800" dirty="0">
                <a:solidFill>
                  <a:schemeClr val="tx1"/>
                </a:solidFill>
              </a:rPr>
              <a:t>Process complaints in accordance with FNS Instruction 113-1 and the FNS State Agency Complaints Processing MOU.</a:t>
            </a:r>
          </a:p>
          <a:p>
            <a:pPr lvl="2" eaLnBrk="1" hangingPunct="1">
              <a:lnSpc>
                <a:spcPct val="134000"/>
              </a:lnSpc>
              <a:defRPr/>
            </a:pPr>
            <a:r>
              <a:rPr lang="en-US" altLang="en-US" sz="2600" dirty="0">
                <a:solidFill>
                  <a:schemeClr val="tx1"/>
                </a:solidFill>
              </a:rPr>
              <a:t>Forward complaints based on race, color, national origin, sex , disability, and reprisal/retaliation to FNS Civil Rights Division, Regional Civil Rights Officer, </a:t>
            </a:r>
            <a:r>
              <a:rPr lang="en-US" altLang="en-US" sz="2600" b="1" dirty="0">
                <a:solidFill>
                  <a:schemeClr val="tx1"/>
                </a:solidFill>
              </a:rPr>
              <a:t>within 5 calendar days </a:t>
            </a:r>
            <a:r>
              <a:rPr lang="en-US" altLang="en-US" sz="2600" dirty="0">
                <a:solidFill>
                  <a:schemeClr val="tx1"/>
                </a:solidFill>
              </a:rPr>
              <a:t>of receipt </a:t>
            </a:r>
          </a:p>
          <a:p>
            <a:pPr lvl="2" eaLnBrk="1" hangingPunct="1">
              <a:lnSpc>
                <a:spcPct val="134000"/>
              </a:lnSpc>
              <a:defRPr/>
            </a:pPr>
            <a:r>
              <a:rPr lang="en-US" altLang="en-US" sz="2600" u="sng" dirty="0">
                <a:solidFill>
                  <a:schemeClr val="tx1"/>
                </a:solidFill>
              </a:rPr>
              <a:t>Alabama Department of Education follows this procedure.</a:t>
            </a:r>
          </a:p>
          <a:p>
            <a:pPr eaLnBrk="1" hangingPunct="1">
              <a:defRPr/>
            </a:pPr>
            <a:endParaRPr lang="en-US"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C523F5D-96A9-7AFD-E4E1-0F3D8A52A718}"/>
              </a:ext>
            </a:extLst>
          </p:cNvPr>
          <p:cNvSpPr>
            <a:spLocks noGrp="1" noChangeArrowheads="1"/>
          </p:cNvSpPr>
          <p:nvPr>
            <p:ph type="title"/>
          </p:nvPr>
        </p:nvSpPr>
        <p:spPr>
          <a:xfrm>
            <a:off x="465138" y="260350"/>
            <a:ext cx="7796212" cy="1357313"/>
          </a:xfrm>
        </p:spPr>
        <p:txBody>
          <a:bodyPr/>
          <a:lstStyle/>
          <a:p>
            <a:pPr algn="ctr" eaLnBrk="1" hangingPunct="1"/>
            <a:r>
              <a:rPr lang="en-US" altLang="en-US">
                <a:solidFill>
                  <a:schemeClr val="tx1"/>
                </a:solidFill>
              </a:rPr>
              <a:t>Complaint Procedures: Additional Information</a:t>
            </a:r>
          </a:p>
        </p:txBody>
      </p:sp>
      <p:sp>
        <p:nvSpPr>
          <p:cNvPr id="3" name="Content Placeholder 2">
            <a:extLst>
              <a:ext uri="{FF2B5EF4-FFF2-40B4-BE49-F238E27FC236}">
                <a16:creationId xmlns:a16="http://schemas.microsoft.com/office/drawing/2014/main" id="{CA1817A9-0333-DBA4-6DE0-FF444AA111E0}"/>
              </a:ext>
            </a:extLst>
          </p:cNvPr>
          <p:cNvSpPr>
            <a:spLocks noGrp="1"/>
          </p:cNvSpPr>
          <p:nvPr>
            <p:ph idx="1"/>
          </p:nvPr>
        </p:nvSpPr>
        <p:spPr>
          <a:xfrm>
            <a:off x="179388" y="1773238"/>
            <a:ext cx="8640762" cy="4824412"/>
          </a:xfrm>
        </p:spPr>
        <p:txBody>
          <a:bodyPr rtlCol="0">
            <a:normAutofit fontScale="62500" lnSpcReduction="20000"/>
          </a:bodyPr>
          <a:lstStyle/>
          <a:p>
            <a:pPr indent="-137160" eaLnBrk="1" fontAlgn="auto" hangingPunct="1">
              <a:lnSpc>
                <a:spcPct val="134000"/>
              </a:lnSpc>
              <a:spcAft>
                <a:spcPts val="0"/>
              </a:spcAft>
              <a:defRPr/>
            </a:pPr>
            <a:r>
              <a:rPr lang="en-US" sz="4500" u="sng" dirty="0">
                <a:solidFill>
                  <a:schemeClr val="tx1"/>
                </a:solidFill>
              </a:rPr>
              <a:t>Complaints based on age (or a combination of age and other bases</a:t>
            </a:r>
            <a:r>
              <a:rPr lang="en-US" sz="4500" dirty="0">
                <a:solidFill>
                  <a:schemeClr val="tx1"/>
                </a:solidFill>
              </a:rPr>
              <a:t>)</a:t>
            </a:r>
          </a:p>
          <a:p>
            <a:pPr lvl="1" indent="-137160" eaLnBrk="1" fontAlgn="auto" hangingPunct="1">
              <a:lnSpc>
                <a:spcPct val="134000"/>
              </a:lnSpc>
              <a:defRPr/>
            </a:pPr>
            <a:r>
              <a:rPr lang="en-US" sz="4500" dirty="0">
                <a:solidFill>
                  <a:schemeClr val="tx1"/>
                </a:solidFill>
              </a:rPr>
              <a:t>Forward age complaints to FNS Civil Rights Division </a:t>
            </a:r>
            <a:r>
              <a:rPr lang="en-US" sz="4500" b="1" dirty="0">
                <a:solidFill>
                  <a:schemeClr val="tx1"/>
                </a:solidFill>
              </a:rPr>
              <a:t>within 5 working days </a:t>
            </a:r>
            <a:r>
              <a:rPr lang="en-US" sz="4500" dirty="0">
                <a:solidFill>
                  <a:schemeClr val="tx1"/>
                </a:solidFill>
              </a:rPr>
              <a:t>of receipt regardless of complaint procedure utilized above. </a:t>
            </a:r>
          </a:p>
          <a:p>
            <a:pPr lvl="1" indent="-137160" eaLnBrk="1" fontAlgn="auto" hangingPunct="1">
              <a:lnSpc>
                <a:spcPct val="134000"/>
              </a:lnSpc>
              <a:defRPr/>
            </a:pPr>
            <a:r>
              <a:rPr lang="en-US" sz="4500" dirty="0">
                <a:solidFill>
                  <a:schemeClr val="tx1"/>
                </a:solidFill>
              </a:rPr>
              <a:t>Age complaints are mediated before investigated.</a:t>
            </a:r>
          </a:p>
          <a:p>
            <a:pPr indent="-137160" eaLnBrk="1" fontAlgn="auto" hangingPunct="1">
              <a:lnSpc>
                <a:spcPct val="134000"/>
              </a:lnSpc>
              <a:spcAft>
                <a:spcPts val="0"/>
              </a:spcAft>
              <a:defRPr/>
            </a:pPr>
            <a:r>
              <a:rPr lang="en-US" sz="4500" u="sng" dirty="0">
                <a:solidFill>
                  <a:schemeClr val="tx1"/>
                </a:solidFill>
              </a:rPr>
              <a:t>Complaint log</a:t>
            </a:r>
          </a:p>
          <a:p>
            <a:pPr lvl="1" indent="-137160" eaLnBrk="1" fontAlgn="auto" hangingPunct="1">
              <a:lnSpc>
                <a:spcPct val="134000"/>
              </a:lnSpc>
              <a:defRPr/>
            </a:pPr>
            <a:r>
              <a:rPr lang="en-US" sz="4500" dirty="0">
                <a:solidFill>
                  <a:schemeClr val="tx1"/>
                </a:solidFill>
              </a:rPr>
              <a:t>Civil rights complaints must be kept confidential and maintained in a log separate from program complaints.</a:t>
            </a:r>
          </a:p>
          <a:p>
            <a:pPr indent="-137160" eaLnBrk="1" fontAlgn="auto" hangingPunct="1">
              <a:spcAft>
                <a:spcPts val="0"/>
              </a:spcAft>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F479893-627B-F1A0-9B0A-A9E417C0F2B8}"/>
              </a:ext>
            </a:extLst>
          </p:cNvPr>
          <p:cNvSpPr>
            <a:spLocks noGrp="1" noChangeArrowheads="1"/>
          </p:cNvSpPr>
          <p:nvPr>
            <p:ph type="title"/>
          </p:nvPr>
        </p:nvSpPr>
        <p:spPr>
          <a:xfrm>
            <a:off x="323850" y="404813"/>
            <a:ext cx="8350250" cy="1119187"/>
          </a:xfrm>
        </p:spPr>
        <p:txBody>
          <a:bodyPr/>
          <a:lstStyle/>
          <a:p>
            <a:pPr algn="ctr" eaLnBrk="1" hangingPunct="1"/>
            <a:r>
              <a:rPr lang="en-US" altLang="en-US">
                <a:solidFill>
                  <a:schemeClr val="tx1"/>
                </a:solidFill>
              </a:rPr>
              <a:t>Complaint Procedures: Additional Information</a:t>
            </a:r>
          </a:p>
        </p:txBody>
      </p:sp>
      <p:sp>
        <p:nvSpPr>
          <p:cNvPr id="4" name="Content Placeholder 3">
            <a:extLst>
              <a:ext uri="{FF2B5EF4-FFF2-40B4-BE49-F238E27FC236}">
                <a16:creationId xmlns:a16="http://schemas.microsoft.com/office/drawing/2014/main" id="{519DCEE6-1A54-9DF0-4A80-0932061AD7F4}"/>
              </a:ext>
            </a:extLst>
          </p:cNvPr>
          <p:cNvSpPr>
            <a:spLocks noGrp="1"/>
          </p:cNvSpPr>
          <p:nvPr>
            <p:ph idx="1"/>
          </p:nvPr>
        </p:nvSpPr>
        <p:spPr>
          <a:xfrm>
            <a:off x="107950" y="1700808"/>
            <a:ext cx="8785225" cy="4968280"/>
          </a:xfrm>
        </p:spPr>
        <p:txBody>
          <a:bodyPr rtlCol="0">
            <a:normAutofit fontScale="70000" lnSpcReduction="20000"/>
          </a:bodyPr>
          <a:lstStyle/>
          <a:p>
            <a:pPr indent="-137160" eaLnBrk="1" fontAlgn="auto" hangingPunct="1">
              <a:lnSpc>
                <a:spcPct val="134000"/>
              </a:lnSpc>
              <a:spcAft>
                <a:spcPts val="0"/>
              </a:spcAft>
              <a:defRPr/>
            </a:pPr>
            <a:r>
              <a:rPr lang="en-US" sz="3400" dirty="0">
                <a:solidFill>
                  <a:schemeClr val="tx1"/>
                </a:solidFill>
              </a:rPr>
              <a:t>Applicants and participants must file within 180 days of the alleged action, with exception</a:t>
            </a:r>
          </a:p>
          <a:p>
            <a:pPr marL="461963" lvl="1" eaLnBrk="1" fontAlgn="auto" hangingPunct="1">
              <a:lnSpc>
                <a:spcPct val="134000"/>
              </a:lnSpc>
              <a:defRPr/>
            </a:pPr>
            <a:r>
              <a:rPr lang="en-US" sz="3400" dirty="0">
                <a:solidFill>
                  <a:schemeClr val="tx1"/>
                </a:solidFill>
              </a:rPr>
              <a:t>Complaints may be written, verbal, or anonymous</a:t>
            </a:r>
          </a:p>
          <a:p>
            <a:pPr marL="461963" eaLnBrk="1" fontAlgn="auto" hangingPunct="1">
              <a:lnSpc>
                <a:spcPct val="134000"/>
              </a:lnSpc>
              <a:spcAft>
                <a:spcPts val="0"/>
              </a:spcAft>
              <a:defRPr/>
            </a:pPr>
            <a:r>
              <a:rPr lang="en-US" sz="3400" dirty="0">
                <a:solidFill>
                  <a:schemeClr val="tx1"/>
                </a:solidFill>
              </a:rPr>
              <a:t>Confidentiality is extremely important</a:t>
            </a:r>
          </a:p>
          <a:p>
            <a:pPr marL="461963" eaLnBrk="1" fontAlgn="auto" hangingPunct="1">
              <a:lnSpc>
                <a:spcPct val="134000"/>
              </a:lnSpc>
              <a:spcAft>
                <a:spcPts val="0"/>
              </a:spcAft>
              <a:defRPr/>
            </a:pPr>
            <a:r>
              <a:rPr lang="en-US" sz="3400" dirty="0">
                <a:solidFill>
                  <a:schemeClr val="tx1"/>
                </a:solidFill>
              </a:rPr>
              <a:t>USDA process for filing a complaint and complaint form</a:t>
            </a:r>
          </a:p>
          <a:p>
            <a:pPr marL="461963" eaLnBrk="1" fontAlgn="auto" hangingPunct="1">
              <a:lnSpc>
                <a:spcPct val="134000"/>
              </a:lnSpc>
              <a:spcAft>
                <a:spcPts val="0"/>
              </a:spcAft>
              <a:defRPr/>
            </a:pPr>
            <a:r>
              <a:rPr lang="en-US" sz="2800" dirty="0">
                <a:solidFill>
                  <a:schemeClr val="accent4">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Filing a Civil Rights Complaint (English)</a:t>
            </a:r>
            <a:r>
              <a:rPr lang="en-US" sz="2800" dirty="0">
                <a:solidFill>
                  <a:schemeClr val="accent4">
                    <a:lumMod val="75000"/>
                  </a:schemeClr>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or </a:t>
            </a:r>
            <a:r>
              <a:rPr lang="en-US" sz="2800" dirty="0">
                <a:solidFill>
                  <a:schemeClr val="accent4">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https://www.usda.gov/sites/default/files/documents/USDA-OASCR%20P-Complaint-Form-0508-0002-508-11-28-17Fax2Mail.pdf</a:t>
            </a:r>
            <a:endParaRPr lang="en-US" sz="2800" dirty="0">
              <a:solidFill>
                <a:schemeClr val="accent4">
                  <a:lumMod val="75000"/>
                </a:schemeClr>
              </a:solidFill>
              <a:latin typeface="Arial" panose="020B0604020202020204" pitchFamily="34" charset="0"/>
              <a:cs typeface="Arial" panose="020B0604020202020204" pitchFamily="34" charset="0"/>
            </a:endParaRPr>
          </a:p>
          <a:p>
            <a:pPr marL="461963" lvl="1" eaLnBrk="1" fontAlgn="auto" hangingPunct="1">
              <a:lnSpc>
                <a:spcPct val="134000"/>
              </a:lnSpc>
              <a:defRPr/>
            </a:pPr>
            <a:r>
              <a:rPr lang="en-US" sz="2800" dirty="0">
                <a:solidFill>
                  <a:schemeClr val="accent4">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Spanish version</a:t>
            </a:r>
            <a:r>
              <a:rPr lang="en-US" sz="2800" dirty="0">
                <a:solidFill>
                  <a:schemeClr val="accent4">
                    <a:lumMod val="75000"/>
                  </a:schemeClr>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or </a:t>
            </a:r>
            <a:r>
              <a:rPr lang="en-US" sz="2900" u="sng" dirty="0" err="1">
                <a:solidFill>
                  <a:schemeClr val="accent4">
                    <a:lumMod val="75000"/>
                  </a:schemeClr>
                </a:solidFill>
                <a:hlinkClick r:id="rId5">
                  <a:extLst>
                    <a:ext uri="{A12FA001-AC4F-418D-AE19-62706E023703}">
                      <ahyp:hlinkClr xmlns:ahyp="http://schemas.microsoft.com/office/drawing/2018/hyperlinkcolor" val="tx"/>
                    </a:ext>
                  </a:extLst>
                </a:hlinkClick>
              </a:rPr>
              <a:t>Departamento</a:t>
            </a:r>
            <a:r>
              <a:rPr lang="en-US" sz="2900" u="sng" dirty="0">
                <a:solidFill>
                  <a:schemeClr val="accent4">
                    <a:lumMod val="75000"/>
                  </a:schemeClr>
                </a:solidFill>
                <a:hlinkClick r:id="rId5">
                  <a:extLst>
                    <a:ext uri="{A12FA001-AC4F-418D-AE19-62706E023703}">
                      <ahyp:hlinkClr xmlns:ahyp="http://schemas.microsoft.com/office/drawing/2018/hyperlinkcolor" val="tx"/>
                    </a:ext>
                  </a:extLst>
                </a:hlinkClick>
              </a:rPr>
              <a:t> de Estado Unidos </a:t>
            </a:r>
            <a:r>
              <a:rPr lang="en-US" sz="2900" u="sng" dirty="0" err="1">
                <a:solidFill>
                  <a:schemeClr val="accent4">
                    <a:lumMod val="75000"/>
                  </a:schemeClr>
                </a:solidFill>
                <a:hlinkClick r:id="rId5">
                  <a:extLst>
                    <a:ext uri="{A12FA001-AC4F-418D-AE19-62706E023703}">
                      <ahyp:hlinkClr xmlns:ahyp="http://schemas.microsoft.com/office/drawing/2018/hyperlinkcolor" val="tx"/>
                    </a:ext>
                  </a:extLst>
                </a:hlinkClick>
              </a:rPr>
              <a:t>denuncia</a:t>
            </a:r>
            <a:r>
              <a:rPr lang="en-US" sz="2900" u="sng" dirty="0">
                <a:solidFill>
                  <a:schemeClr val="accent4">
                    <a:lumMod val="75000"/>
                  </a:schemeClr>
                </a:solidFill>
                <a:hlinkClick r:id="rId5">
                  <a:extLst>
                    <a:ext uri="{A12FA001-AC4F-418D-AE19-62706E023703}">
                      <ahyp:hlinkClr xmlns:ahyp="http://schemas.microsoft.com/office/drawing/2018/hyperlinkcolor" val="tx"/>
                    </a:ext>
                  </a:extLst>
                </a:hlinkClick>
              </a:rPr>
              <a:t> de </a:t>
            </a:r>
            <a:r>
              <a:rPr lang="en-US" sz="2900" u="sng" dirty="0" err="1">
                <a:solidFill>
                  <a:schemeClr val="accent4">
                    <a:lumMod val="75000"/>
                  </a:schemeClr>
                </a:solidFill>
                <a:hlinkClick r:id="rId5">
                  <a:extLst>
                    <a:ext uri="{A12FA001-AC4F-418D-AE19-62706E023703}">
                      <ahyp:hlinkClr xmlns:ahyp="http://schemas.microsoft.com/office/drawing/2018/hyperlinkcolor" val="tx"/>
                    </a:ext>
                  </a:extLst>
                </a:hlinkClick>
              </a:rPr>
              <a:t>discriminación</a:t>
            </a:r>
            <a:r>
              <a:rPr lang="en-US" sz="2900" u="sng" dirty="0">
                <a:solidFill>
                  <a:schemeClr val="accent4">
                    <a:lumMod val="75000"/>
                  </a:schemeClr>
                </a:solidFill>
                <a:hlinkClick r:id="rId5">
                  <a:extLst>
                    <a:ext uri="{A12FA001-AC4F-418D-AE19-62706E023703}">
                      <ahyp:hlinkClr xmlns:ahyp="http://schemas.microsoft.com/office/drawing/2018/hyperlinkcolor" val="tx"/>
                    </a:ext>
                  </a:extLst>
                </a:hlinkClick>
              </a:rPr>
              <a:t> de la </a:t>
            </a:r>
            <a:r>
              <a:rPr lang="en-US" sz="2900" u="sng" dirty="0" err="1">
                <a:solidFill>
                  <a:schemeClr val="accent4">
                    <a:lumMod val="75000"/>
                  </a:schemeClr>
                </a:solidFill>
                <a:hlinkClick r:id="rId5">
                  <a:extLst>
                    <a:ext uri="{A12FA001-AC4F-418D-AE19-62706E023703}">
                      <ahyp:hlinkClr xmlns:ahyp="http://schemas.microsoft.com/office/drawing/2018/hyperlinkcolor" val="tx"/>
                    </a:ext>
                  </a:extLst>
                </a:hlinkClick>
              </a:rPr>
              <a:t>agricultura</a:t>
            </a:r>
            <a:r>
              <a:rPr lang="en-US" sz="2900" u="sng" dirty="0">
                <a:solidFill>
                  <a:schemeClr val="accent4">
                    <a:lumMod val="75000"/>
                  </a:schemeClr>
                </a:solidFill>
                <a:hlinkClick r:id="rId5">
                  <a:extLst>
                    <a:ext uri="{A12FA001-AC4F-418D-AE19-62706E023703}">
                      <ahyp:hlinkClr xmlns:ahyp="http://schemas.microsoft.com/office/drawing/2018/hyperlinkcolor" val="tx"/>
                    </a:ext>
                  </a:extLst>
                </a:hlinkClick>
              </a:rPr>
              <a:t> forma (usda.gov)</a:t>
            </a:r>
            <a:endParaRPr lang="en-US" sz="2900" dirty="0">
              <a:solidFill>
                <a:schemeClr val="accent4">
                  <a:lumMod val="75000"/>
                </a:schemeClr>
              </a:solidFill>
              <a:latin typeface="Arial" panose="020B0604020202020204" pitchFamily="34" charset="0"/>
              <a:cs typeface="Arial" panose="020B0604020202020204" pitchFamily="34" charset="0"/>
            </a:endParaRPr>
          </a:p>
          <a:p>
            <a:pPr marL="461963" lvl="1" eaLnBrk="1" fontAlgn="auto" hangingPunct="1">
              <a:lnSpc>
                <a:spcPct val="134000"/>
              </a:lnSpc>
              <a:defRPr/>
            </a:pPr>
            <a:endParaRPr lang="en-US" sz="2800" dirty="0">
              <a:solidFill>
                <a:schemeClr val="tx1"/>
              </a:solidFill>
              <a:highlight>
                <a:srgbClr val="FFFF00"/>
              </a:highlight>
              <a:latin typeface="Arial" panose="020B0604020202020204" pitchFamily="34" charset="0"/>
              <a:cs typeface="Arial" panose="020B0604020202020204" pitchFamily="34" charset="0"/>
            </a:endParaRPr>
          </a:p>
          <a:p>
            <a:pPr indent="-137160" eaLnBrk="1" fontAlgn="auto" hangingPunct="1">
              <a:spcAft>
                <a:spcPts val="0"/>
              </a:spcAft>
              <a:defRPr/>
            </a:pP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5E5B4E02-498D-D61B-BA03-FF5CBC79972D}"/>
              </a:ext>
            </a:extLst>
          </p:cNvPr>
          <p:cNvSpPr>
            <a:spLocks noGrp="1" noChangeArrowheads="1"/>
          </p:cNvSpPr>
          <p:nvPr>
            <p:ph type="title"/>
          </p:nvPr>
        </p:nvSpPr>
        <p:spPr>
          <a:xfrm>
            <a:off x="468313" y="268288"/>
            <a:ext cx="8054975" cy="1355725"/>
          </a:xfrm>
        </p:spPr>
        <p:txBody>
          <a:bodyPr/>
          <a:lstStyle/>
          <a:p>
            <a:pPr algn="ctr" eaLnBrk="1" hangingPunct="1"/>
            <a:r>
              <a:rPr lang="en-US" altLang="en-US">
                <a:solidFill>
                  <a:schemeClr val="tx1"/>
                </a:solidFill>
              </a:rPr>
              <a:t>Civil Rights Complaints Process</a:t>
            </a:r>
          </a:p>
        </p:txBody>
      </p:sp>
      <p:sp>
        <p:nvSpPr>
          <p:cNvPr id="76803" name="Content Placeholder 2">
            <a:extLst>
              <a:ext uri="{FF2B5EF4-FFF2-40B4-BE49-F238E27FC236}">
                <a16:creationId xmlns:a16="http://schemas.microsoft.com/office/drawing/2014/main" id="{BD7FB116-8818-1C0A-1232-043489109EF8}"/>
              </a:ext>
            </a:extLst>
          </p:cNvPr>
          <p:cNvSpPr>
            <a:spLocks noGrp="1" noChangeArrowheads="1"/>
          </p:cNvSpPr>
          <p:nvPr>
            <p:ph idx="1"/>
          </p:nvPr>
        </p:nvSpPr>
        <p:spPr>
          <a:xfrm>
            <a:off x="250825" y="1484313"/>
            <a:ext cx="8642350" cy="5113337"/>
          </a:xfrm>
        </p:spPr>
        <p:txBody>
          <a:bodyPr/>
          <a:lstStyle/>
          <a:p>
            <a:pPr eaLnBrk="1" hangingPunct="1">
              <a:lnSpc>
                <a:spcPct val="100000"/>
              </a:lnSpc>
            </a:pPr>
            <a:r>
              <a:rPr lang="en-US" altLang="en-US" sz="2400" dirty="0">
                <a:solidFill>
                  <a:schemeClr val="tx1"/>
                </a:solidFill>
              </a:rPr>
              <a:t>Complaints should include:</a:t>
            </a:r>
          </a:p>
          <a:p>
            <a:pPr eaLnBrk="1" hangingPunct="1">
              <a:lnSpc>
                <a:spcPct val="100000"/>
              </a:lnSpc>
            </a:pPr>
            <a:endParaRPr lang="en-US" altLang="en-US" sz="2400" dirty="0">
              <a:solidFill>
                <a:schemeClr val="tx1"/>
              </a:solidFill>
            </a:endParaRPr>
          </a:p>
          <a:p>
            <a:pPr marL="574675" lvl="1" eaLnBrk="1" hangingPunct="1">
              <a:lnSpc>
                <a:spcPct val="100000"/>
              </a:lnSpc>
            </a:pPr>
            <a:r>
              <a:rPr lang="en-US" altLang="en-US" sz="2400" dirty="0">
                <a:solidFill>
                  <a:schemeClr val="tx1"/>
                </a:solidFill>
              </a:rPr>
              <a:t>Name, address, and telephone number of complainant</a:t>
            </a:r>
          </a:p>
          <a:p>
            <a:pPr marL="574675" lvl="1" eaLnBrk="1" hangingPunct="1"/>
            <a:r>
              <a:rPr lang="en-US" altLang="en-US" sz="2400" dirty="0">
                <a:solidFill>
                  <a:schemeClr val="tx1"/>
                </a:solidFill>
              </a:rPr>
              <a:t>The location and name of the organization or office</a:t>
            </a:r>
          </a:p>
          <a:p>
            <a:pPr marL="574675" lvl="1" eaLnBrk="1" hangingPunct="1"/>
            <a:r>
              <a:rPr lang="en-US" altLang="en-US" sz="2400" dirty="0">
                <a:solidFill>
                  <a:schemeClr val="tx1"/>
                </a:solidFill>
              </a:rPr>
              <a:t>The nature of the incident or action</a:t>
            </a:r>
          </a:p>
          <a:p>
            <a:pPr marL="574675" lvl="1" eaLnBrk="1" hangingPunct="1"/>
            <a:r>
              <a:rPr lang="en-US" altLang="en-US" sz="2400" dirty="0">
                <a:solidFill>
                  <a:schemeClr val="tx1"/>
                </a:solidFill>
              </a:rPr>
              <a:t>The names, titles, and business addresses of persons who may have knowledge of the discriminatory action</a:t>
            </a:r>
          </a:p>
          <a:p>
            <a:pPr marL="574675" lvl="1" eaLnBrk="1" hangingPunct="1"/>
            <a:r>
              <a:rPr lang="en-US" altLang="en-US" sz="2400" dirty="0">
                <a:solidFill>
                  <a:schemeClr val="tx1"/>
                </a:solidFill>
              </a:rPr>
              <a:t>The date(s) during which the alleged discriminatory actions occurred</a:t>
            </a:r>
          </a:p>
          <a:p>
            <a:pPr marL="574675" lvl="1" eaLnBrk="1" hangingPunct="1"/>
            <a:r>
              <a:rPr lang="en-US" altLang="en-US" sz="2400" dirty="0">
                <a:solidFill>
                  <a:schemeClr val="tx1"/>
                </a:solidFill>
              </a:rPr>
              <a:t>The basis for the alleged discrimination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3C4E29F-6041-FC53-7FD0-89BC9B6615E6}"/>
              </a:ext>
            </a:extLst>
          </p:cNvPr>
          <p:cNvSpPr>
            <a:spLocks noGrp="1" noChangeArrowheads="1"/>
          </p:cNvSpPr>
          <p:nvPr>
            <p:ph type="title"/>
          </p:nvPr>
        </p:nvSpPr>
        <p:spPr>
          <a:xfrm>
            <a:off x="444500" y="533400"/>
            <a:ext cx="8229600" cy="914400"/>
          </a:xfrm>
        </p:spPr>
        <p:txBody>
          <a:bodyPr/>
          <a:lstStyle/>
          <a:p>
            <a:pPr algn="ctr" eaLnBrk="1" hangingPunct="1"/>
            <a:r>
              <a:rPr lang="en-US" altLang="en-US">
                <a:solidFill>
                  <a:schemeClr val="tx1"/>
                </a:solidFill>
              </a:rPr>
              <a:t>Civil Rights Training: Purpose</a:t>
            </a:r>
          </a:p>
        </p:txBody>
      </p:sp>
      <p:sp>
        <p:nvSpPr>
          <p:cNvPr id="4" name="Content Placeholder 3">
            <a:extLst>
              <a:ext uri="{FF2B5EF4-FFF2-40B4-BE49-F238E27FC236}">
                <a16:creationId xmlns:a16="http://schemas.microsoft.com/office/drawing/2014/main" id="{7921C946-6736-4613-5F43-FEE1CDF7CEFB}"/>
              </a:ext>
            </a:extLst>
          </p:cNvPr>
          <p:cNvSpPr>
            <a:spLocks noGrp="1"/>
          </p:cNvSpPr>
          <p:nvPr>
            <p:ph idx="1"/>
          </p:nvPr>
        </p:nvSpPr>
        <p:spPr>
          <a:xfrm>
            <a:off x="896938" y="1828800"/>
            <a:ext cx="7326312" cy="4525963"/>
          </a:xfrm>
        </p:spPr>
        <p:txBody>
          <a:bodyPr rtlCol="0">
            <a:normAutofit/>
          </a:bodyPr>
          <a:lstStyle/>
          <a:p>
            <a:pPr marL="0" indent="0" eaLnBrk="1" fontAlgn="auto" hangingPunct="1">
              <a:lnSpc>
                <a:spcPct val="134000"/>
              </a:lnSpc>
              <a:spcAft>
                <a:spcPts val="0"/>
              </a:spcAft>
              <a:buFontTx/>
              <a:buNone/>
              <a:defRPr/>
            </a:pPr>
            <a:r>
              <a:rPr lang="en-US" sz="2800" dirty="0">
                <a:solidFill>
                  <a:schemeClr val="tx1"/>
                </a:solidFill>
              </a:rPr>
              <a:t>Training is required so that individuals involved in all levels of administration of programs understand federal laws, regulations, instructions, policies, and other guidance. </a:t>
            </a:r>
          </a:p>
          <a:p>
            <a:pPr marL="34290" indent="0" algn="ctr" eaLnBrk="1" fontAlgn="auto" hangingPunct="1">
              <a:spcAft>
                <a:spcPts val="0"/>
              </a:spcAft>
              <a:buNone/>
              <a:defRPr/>
            </a:pP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BFCA0ABB-5339-EE0B-E064-1430710DE364}"/>
              </a:ext>
            </a:extLst>
          </p:cNvPr>
          <p:cNvSpPr>
            <a:spLocks noGrp="1" noChangeArrowheads="1"/>
          </p:cNvSpPr>
          <p:nvPr>
            <p:ph type="title"/>
          </p:nvPr>
        </p:nvSpPr>
        <p:spPr>
          <a:xfrm>
            <a:off x="347663" y="260350"/>
            <a:ext cx="8229600" cy="914400"/>
          </a:xfrm>
        </p:spPr>
        <p:txBody>
          <a:bodyPr/>
          <a:lstStyle/>
          <a:p>
            <a:pPr algn="ctr" eaLnBrk="1" hangingPunct="1"/>
            <a:r>
              <a:rPr lang="en-US" altLang="en-US">
                <a:solidFill>
                  <a:schemeClr val="tx1"/>
                </a:solidFill>
              </a:rPr>
              <a:t>Civil Rights Training Requirements</a:t>
            </a:r>
          </a:p>
        </p:txBody>
      </p:sp>
      <p:sp>
        <p:nvSpPr>
          <p:cNvPr id="4" name="Content Placeholder 3">
            <a:extLst>
              <a:ext uri="{FF2B5EF4-FFF2-40B4-BE49-F238E27FC236}">
                <a16:creationId xmlns:a16="http://schemas.microsoft.com/office/drawing/2014/main" id="{D2EA34B9-BA47-D90D-72BB-B214881C81A0}"/>
              </a:ext>
            </a:extLst>
          </p:cNvPr>
          <p:cNvSpPr>
            <a:spLocks noGrp="1"/>
          </p:cNvSpPr>
          <p:nvPr>
            <p:ph idx="1"/>
          </p:nvPr>
        </p:nvSpPr>
        <p:spPr>
          <a:xfrm>
            <a:off x="250825" y="1196975"/>
            <a:ext cx="8713788" cy="5545138"/>
          </a:xfrm>
        </p:spPr>
        <p:txBody>
          <a:bodyPr rtlCol="0">
            <a:normAutofit/>
          </a:bodyPr>
          <a:lstStyle/>
          <a:p>
            <a:pPr indent="-137160" eaLnBrk="1" fontAlgn="auto" hangingPunct="1">
              <a:lnSpc>
                <a:spcPct val="100000"/>
              </a:lnSpc>
              <a:spcBef>
                <a:spcPts val="600"/>
              </a:spcBef>
              <a:spcAft>
                <a:spcPts val="0"/>
              </a:spcAft>
              <a:defRPr/>
            </a:pPr>
            <a:r>
              <a:rPr lang="en-US" sz="2400" dirty="0">
                <a:solidFill>
                  <a:schemeClr val="tx1"/>
                </a:solidFill>
              </a:rPr>
              <a:t>State agencies are responsible for training local agencies/sub-recipients on an annual basis.</a:t>
            </a:r>
          </a:p>
          <a:p>
            <a:pPr marL="34290" indent="0" eaLnBrk="1" fontAlgn="auto" hangingPunct="1">
              <a:lnSpc>
                <a:spcPct val="100000"/>
              </a:lnSpc>
              <a:spcBef>
                <a:spcPts val="600"/>
              </a:spcBef>
              <a:spcAft>
                <a:spcPts val="0"/>
              </a:spcAft>
              <a:buFont typeface="Corbel" panose="020B0503020204020204" pitchFamily="34" charset="0"/>
              <a:buNone/>
              <a:defRPr/>
            </a:pPr>
            <a:endParaRPr lang="en-US" sz="2400" dirty="0">
              <a:solidFill>
                <a:schemeClr val="tx1"/>
              </a:solidFill>
            </a:endParaRPr>
          </a:p>
          <a:p>
            <a:pPr indent="-137160" eaLnBrk="1" fontAlgn="auto" hangingPunct="1">
              <a:lnSpc>
                <a:spcPct val="100000"/>
              </a:lnSpc>
              <a:spcBef>
                <a:spcPts val="600"/>
              </a:spcBef>
              <a:spcAft>
                <a:spcPts val="0"/>
              </a:spcAft>
              <a:defRPr/>
            </a:pPr>
            <a:r>
              <a:rPr lang="en-US" sz="2400" dirty="0">
                <a:solidFill>
                  <a:schemeClr val="tx1"/>
                </a:solidFill>
              </a:rPr>
              <a:t>Local agencies are responsible for training their staff and sub-recipients on an annual basis.</a:t>
            </a:r>
          </a:p>
          <a:p>
            <a:pPr marL="627063" lvl="1" indent="-227013" eaLnBrk="1" fontAlgn="auto" hangingPunct="1">
              <a:lnSpc>
                <a:spcPct val="100000"/>
              </a:lnSpc>
              <a:spcBef>
                <a:spcPts val="600"/>
              </a:spcBef>
              <a:spcAft>
                <a:spcPts val="0"/>
              </a:spcAft>
              <a:defRPr/>
            </a:pPr>
            <a:r>
              <a:rPr lang="en-US" sz="2400" dirty="0">
                <a:solidFill>
                  <a:schemeClr val="tx1"/>
                </a:solidFill>
              </a:rPr>
              <a:t>Includes “frontline staff” and those who supervise frontline staff</a:t>
            </a:r>
          </a:p>
          <a:p>
            <a:pPr marL="627063" lvl="1" indent="-227013" eaLnBrk="1" fontAlgn="auto" hangingPunct="1">
              <a:lnSpc>
                <a:spcPct val="100000"/>
              </a:lnSpc>
              <a:spcBef>
                <a:spcPts val="600"/>
              </a:spcBef>
              <a:spcAft>
                <a:spcPts val="0"/>
              </a:spcAft>
              <a:defRPr/>
            </a:pPr>
            <a:endParaRPr lang="en-US" sz="2400" dirty="0">
              <a:solidFill>
                <a:schemeClr val="tx1"/>
              </a:solidFill>
            </a:endParaRPr>
          </a:p>
          <a:p>
            <a:pPr indent="-137160" eaLnBrk="1" fontAlgn="auto" hangingPunct="1">
              <a:lnSpc>
                <a:spcPct val="100000"/>
              </a:lnSpc>
              <a:spcBef>
                <a:spcPts val="600"/>
              </a:spcBef>
              <a:spcAft>
                <a:spcPts val="0"/>
              </a:spcAft>
              <a:defRPr/>
            </a:pPr>
            <a:r>
              <a:rPr lang="en-US" sz="2400" dirty="0">
                <a:solidFill>
                  <a:schemeClr val="tx1"/>
                </a:solidFill>
              </a:rPr>
              <a:t>New employees must receive civil rights training before participating in school meal program activities.</a:t>
            </a:r>
          </a:p>
          <a:p>
            <a:pPr indent="-137160" eaLnBrk="1" fontAlgn="auto" hangingPunct="1">
              <a:lnSpc>
                <a:spcPct val="100000"/>
              </a:lnSpc>
              <a:spcBef>
                <a:spcPts val="600"/>
              </a:spcBef>
              <a:spcAft>
                <a:spcPts val="0"/>
              </a:spcAft>
              <a:defRPr/>
            </a:pPr>
            <a:endParaRPr lang="en-US" sz="2400" dirty="0">
              <a:solidFill>
                <a:schemeClr val="tx1"/>
              </a:solidFill>
            </a:endParaRPr>
          </a:p>
          <a:p>
            <a:pPr indent="-137160" eaLnBrk="1" fontAlgn="auto" hangingPunct="1">
              <a:lnSpc>
                <a:spcPct val="100000"/>
              </a:lnSpc>
              <a:spcBef>
                <a:spcPts val="600"/>
              </a:spcBef>
              <a:spcAft>
                <a:spcPts val="0"/>
              </a:spcAft>
              <a:defRPr/>
            </a:pPr>
            <a:r>
              <a:rPr lang="en-US" sz="2400" dirty="0">
                <a:solidFill>
                  <a:schemeClr val="tx1"/>
                </a:solidFill>
              </a:rPr>
              <a:t>Volunteers, if any, must also receive training appropriate for their roles and responsibilities.</a:t>
            </a:r>
          </a:p>
          <a:p>
            <a:pPr indent="-137160" eaLnBrk="1" fontAlgn="auto" hangingPunct="1">
              <a:spcAft>
                <a:spcPts val="0"/>
              </a:spcAft>
              <a:defRPr/>
            </a:pP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8">
            <a:extLst>
              <a:ext uri="{FF2B5EF4-FFF2-40B4-BE49-F238E27FC236}">
                <a16:creationId xmlns:a16="http://schemas.microsoft.com/office/drawing/2014/main" id="{808C70E9-AC3E-38AC-A0B6-EC4A18A0FC72}"/>
              </a:ext>
            </a:extLst>
          </p:cNvPr>
          <p:cNvSpPr>
            <a:spLocks noGrp="1" noChangeArrowheads="1"/>
          </p:cNvSpPr>
          <p:nvPr>
            <p:ph type="title"/>
          </p:nvPr>
        </p:nvSpPr>
        <p:spPr>
          <a:xfrm>
            <a:off x="868363" y="376238"/>
            <a:ext cx="7407275" cy="965200"/>
          </a:xfrm>
        </p:spPr>
        <p:txBody>
          <a:bodyPr/>
          <a:lstStyle/>
          <a:p>
            <a:pPr algn="ctr"/>
            <a:r>
              <a:rPr lang="en-US" altLang="en-US">
                <a:solidFill>
                  <a:schemeClr val="tx1"/>
                </a:solidFill>
              </a:rPr>
              <a:t>Civil Rights Training</a:t>
            </a:r>
          </a:p>
        </p:txBody>
      </p:sp>
      <p:sp>
        <p:nvSpPr>
          <p:cNvPr id="10" name="Content Placeholder 9">
            <a:extLst>
              <a:ext uri="{FF2B5EF4-FFF2-40B4-BE49-F238E27FC236}">
                <a16:creationId xmlns:a16="http://schemas.microsoft.com/office/drawing/2014/main" id="{05EAD24E-35C7-3810-D889-09CD19AFC76D}"/>
              </a:ext>
            </a:extLst>
          </p:cNvPr>
          <p:cNvSpPr>
            <a:spLocks noGrp="1"/>
          </p:cNvSpPr>
          <p:nvPr>
            <p:ph sz="half" idx="1"/>
          </p:nvPr>
        </p:nvSpPr>
        <p:spPr>
          <a:xfrm>
            <a:off x="395288" y="1773238"/>
            <a:ext cx="4176712" cy="4306887"/>
          </a:xfrm>
        </p:spPr>
        <p:txBody>
          <a:bodyPr/>
          <a:lstStyle/>
          <a:p>
            <a:pPr marL="574675" lvl="1" indent="-234950" eaLnBrk="1" fontAlgn="auto" hangingPunct="1">
              <a:lnSpc>
                <a:spcPct val="134000"/>
              </a:lnSpc>
              <a:defRPr/>
            </a:pPr>
            <a:r>
              <a:rPr lang="en-US" sz="2400" dirty="0">
                <a:solidFill>
                  <a:schemeClr val="tx1"/>
                </a:solidFill>
              </a:rPr>
              <a:t>Assurances	</a:t>
            </a:r>
          </a:p>
          <a:p>
            <a:pPr marL="574675" lvl="1" indent="-234950" eaLnBrk="1" fontAlgn="auto" hangingPunct="1">
              <a:lnSpc>
                <a:spcPct val="134000"/>
              </a:lnSpc>
              <a:defRPr/>
            </a:pPr>
            <a:r>
              <a:rPr lang="en-US" sz="2400" dirty="0">
                <a:solidFill>
                  <a:schemeClr val="tx1"/>
                </a:solidFill>
              </a:rPr>
              <a:t>Public notification</a:t>
            </a:r>
          </a:p>
          <a:p>
            <a:pPr marL="574675" lvl="1" indent="-234950" eaLnBrk="1" fontAlgn="auto" hangingPunct="1">
              <a:lnSpc>
                <a:spcPct val="134000"/>
              </a:lnSpc>
              <a:defRPr/>
            </a:pPr>
            <a:r>
              <a:rPr lang="en-US" sz="2400" dirty="0">
                <a:solidFill>
                  <a:schemeClr val="tx1"/>
                </a:solidFill>
              </a:rPr>
              <a:t>Complaints of discrimination</a:t>
            </a:r>
          </a:p>
          <a:p>
            <a:pPr marL="574675" lvl="1" indent="-234950" eaLnBrk="1" fontAlgn="auto" hangingPunct="1">
              <a:lnSpc>
                <a:spcPct val="134000"/>
              </a:lnSpc>
              <a:defRPr/>
            </a:pPr>
            <a:r>
              <a:rPr lang="en-US" sz="2400" dirty="0">
                <a:solidFill>
                  <a:schemeClr val="tx1"/>
                </a:solidFill>
              </a:rPr>
              <a:t>Civil rights training</a:t>
            </a:r>
          </a:p>
          <a:p>
            <a:pPr marL="574675" lvl="1" indent="-234950" eaLnBrk="1" fontAlgn="auto" hangingPunct="1">
              <a:lnSpc>
                <a:spcPct val="134000"/>
              </a:lnSpc>
              <a:defRPr/>
            </a:pPr>
            <a:r>
              <a:rPr lang="en-US" sz="2400" dirty="0">
                <a:solidFill>
                  <a:schemeClr val="tx1"/>
                </a:solidFill>
              </a:rPr>
              <a:t>Race &amp; ethnicity data collection</a:t>
            </a:r>
          </a:p>
          <a:p>
            <a:pPr>
              <a:defRPr/>
            </a:pPr>
            <a:endParaRPr lang="en-US" dirty="0"/>
          </a:p>
        </p:txBody>
      </p:sp>
      <p:sp>
        <p:nvSpPr>
          <p:cNvPr id="11" name="Content Placeholder 10">
            <a:extLst>
              <a:ext uri="{FF2B5EF4-FFF2-40B4-BE49-F238E27FC236}">
                <a16:creationId xmlns:a16="http://schemas.microsoft.com/office/drawing/2014/main" id="{75356C94-9FFC-9E54-ABAE-FAA910CE1712}"/>
              </a:ext>
            </a:extLst>
          </p:cNvPr>
          <p:cNvSpPr>
            <a:spLocks noGrp="1"/>
          </p:cNvSpPr>
          <p:nvPr>
            <p:ph sz="half" idx="2"/>
          </p:nvPr>
        </p:nvSpPr>
        <p:spPr>
          <a:xfrm>
            <a:off x="4700588" y="1628775"/>
            <a:ext cx="3565525" cy="4451350"/>
          </a:xfrm>
        </p:spPr>
        <p:txBody>
          <a:bodyPr/>
          <a:lstStyle/>
          <a:p>
            <a:pPr marL="514350" lvl="1" indent="-227013" eaLnBrk="1" hangingPunct="1">
              <a:lnSpc>
                <a:spcPct val="134000"/>
              </a:lnSpc>
              <a:defRPr/>
            </a:pPr>
            <a:r>
              <a:rPr lang="en-US" altLang="en-US" sz="2400" dirty="0">
                <a:solidFill>
                  <a:schemeClr val="tx1"/>
                </a:solidFill>
              </a:rPr>
              <a:t>Language access</a:t>
            </a:r>
          </a:p>
          <a:p>
            <a:pPr marL="514350" lvl="1" indent="-227013" eaLnBrk="1" hangingPunct="1">
              <a:lnSpc>
                <a:spcPct val="134000"/>
              </a:lnSpc>
              <a:defRPr/>
            </a:pPr>
            <a:r>
              <a:rPr lang="en-US" altLang="en-US" sz="2400" dirty="0">
                <a:solidFill>
                  <a:schemeClr val="tx1"/>
                </a:solidFill>
              </a:rPr>
              <a:t>Disability access</a:t>
            </a:r>
          </a:p>
          <a:p>
            <a:pPr marL="514350" lvl="1" indent="-227013" eaLnBrk="1" hangingPunct="1">
              <a:lnSpc>
                <a:spcPct val="134000"/>
              </a:lnSpc>
              <a:defRPr/>
            </a:pPr>
            <a:r>
              <a:rPr lang="en-US" altLang="en-US" sz="2400" dirty="0">
                <a:solidFill>
                  <a:schemeClr val="tx1"/>
                </a:solidFill>
              </a:rPr>
              <a:t>Compliance reviews &amp; resolution of noncompliance</a:t>
            </a:r>
          </a:p>
          <a:p>
            <a:pPr marL="514350" lvl="1" indent="-227013" eaLnBrk="1" hangingPunct="1">
              <a:lnSpc>
                <a:spcPct val="134000"/>
              </a:lnSpc>
              <a:defRPr/>
            </a:pPr>
            <a:r>
              <a:rPr lang="en-US" altLang="en-US" sz="2400" dirty="0">
                <a:solidFill>
                  <a:schemeClr val="tx1"/>
                </a:solidFill>
              </a:rPr>
              <a:t>Conflict resolution</a:t>
            </a:r>
          </a:p>
          <a:p>
            <a:pPr marL="514350" lvl="1" indent="-227013" eaLnBrk="1" hangingPunct="1">
              <a:lnSpc>
                <a:spcPct val="134000"/>
              </a:lnSpc>
              <a:defRPr/>
            </a:pPr>
            <a:r>
              <a:rPr lang="en-US" altLang="en-US" sz="2400" dirty="0">
                <a:solidFill>
                  <a:schemeClr val="tx1"/>
                </a:solidFill>
              </a:rPr>
              <a:t>Customer service</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C2F2BCC-7911-A26C-39DB-3B2E40CBDC47}"/>
              </a:ext>
            </a:extLst>
          </p:cNvPr>
          <p:cNvSpPr>
            <a:spLocks noGrp="1" noChangeArrowheads="1"/>
          </p:cNvSpPr>
          <p:nvPr>
            <p:ph type="title"/>
          </p:nvPr>
        </p:nvSpPr>
        <p:spPr>
          <a:xfrm>
            <a:off x="611188" y="260350"/>
            <a:ext cx="8064500" cy="1357313"/>
          </a:xfrm>
        </p:spPr>
        <p:txBody>
          <a:bodyPr/>
          <a:lstStyle/>
          <a:p>
            <a:pPr algn="ctr" eaLnBrk="1" hangingPunct="1"/>
            <a:r>
              <a:rPr lang="en-US" altLang="en-US" sz="4800">
                <a:solidFill>
                  <a:schemeClr val="tx1"/>
                </a:solidFill>
              </a:rPr>
              <a:t>Why Civil Rights Training?</a:t>
            </a:r>
          </a:p>
        </p:txBody>
      </p:sp>
      <p:sp>
        <p:nvSpPr>
          <p:cNvPr id="11267" name="Content Placeholder 2">
            <a:extLst>
              <a:ext uri="{FF2B5EF4-FFF2-40B4-BE49-F238E27FC236}">
                <a16:creationId xmlns:a16="http://schemas.microsoft.com/office/drawing/2014/main" id="{17595FBB-88AF-45C3-324E-0086A862E2DD}"/>
              </a:ext>
            </a:extLst>
          </p:cNvPr>
          <p:cNvSpPr>
            <a:spLocks noGrp="1" noChangeArrowheads="1"/>
          </p:cNvSpPr>
          <p:nvPr>
            <p:ph idx="1"/>
          </p:nvPr>
        </p:nvSpPr>
        <p:spPr/>
        <p:txBody>
          <a:bodyPr/>
          <a:lstStyle/>
          <a:p>
            <a:pPr eaLnBrk="1" hangingPunct="1"/>
            <a:r>
              <a:rPr lang="en-US" altLang="en-US" sz="2800">
                <a:solidFill>
                  <a:schemeClr val="tx1"/>
                </a:solidFill>
              </a:rPr>
              <a:t>Training is required so that individuals involved in all levels of administration of programs that receive Federal financial assistance understand Federal laws, regulations, instructions, policies and other guidance.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9AC9225-6ADE-09D0-FE8B-77DA17D0846A}"/>
              </a:ext>
            </a:extLst>
          </p:cNvPr>
          <p:cNvSpPr>
            <a:spLocks noGrp="1" noChangeArrowheads="1"/>
          </p:cNvSpPr>
          <p:nvPr>
            <p:ph type="title"/>
          </p:nvPr>
        </p:nvSpPr>
        <p:spPr>
          <a:xfrm>
            <a:off x="457200" y="333375"/>
            <a:ext cx="8229600" cy="914400"/>
          </a:xfrm>
        </p:spPr>
        <p:txBody>
          <a:bodyPr/>
          <a:lstStyle/>
          <a:p>
            <a:pPr algn="ctr" eaLnBrk="1" hangingPunct="1"/>
            <a:r>
              <a:rPr lang="en-US" altLang="en-US">
                <a:solidFill>
                  <a:schemeClr val="tx1"/>
                </a:solidFill>
              </a:rPr>
              <a:t>Sample of Customer Service Training</a:t>
            </a:r>
          </a:p>
        </p:txBody>
      </p:sp>
      <p:sp>
        <p:nvSpPr>
          <p:cNvPr id="4" name="Content Placeholder 3">
            <a:extLst>
              <a:ext uri="{FF2B5EF4-FFF2-40B4-BE49-F238E27FC236}">
                <a16:creationId xmlns:a16="http://schemas.microsoft.com/office/drawing/2014/main" id="{EC5DA5E9-78D2-FD2A-834E-4FD0A815CA81}"/>
              </a:ext>
            </a:extLst>
          </p:cNvPr>
          <p:cNvSpPr>
            <a:spLocks noGrp="1"/>
          </p:cNvSpPr>
          <p:nvPr>
            <p:ph idx="1"/>
          </p:nvPr>
        </p:nvSpPr>
        <p:spPr>
          <a:xfrm>
            <a:off x="250825" y="1412875"/>
            <a:ext cx="8588375" cy="5064125"/>
          </a:xfrm>
        </p:spPr>
        <p:txBody>
          <a:bodyPr rtlCol="0">
            <a:normAutofit/>
          </a:bodyPr>
          <a:lstStyle/>
          <a:p>
            <a:pPr marL="0" indent="0" eaLnBrk="1" fontAlgn="auto" hangingPunct="1">
              <a:lnSpc>
                <a:spcPct val="134000"/>
              </a:lnSpc>
              <a:spcAft>
                <a:spcPts val="0"/>
              </a:spcAft>
              <a:buFontTx/>
              <a:buNone/>
              <a:defRPr/>
            </a:pPr>
            <a:r>
              <a:rPr lang="en-US" sz="2800" b="1" dirty="0">
                <a:solidFill>
                  <a:schemeClr val="tx1"/>
                </a:solidFill>
              </a:rPr>
              <a:t>S</a:t>
            </a:r>
            <a:r>
              <a:rPr lang="en-US" sz="2800" dirty="0">
                <a:solidFill>
                  <a:schemeClr val="tx1"/>
                </a:solidFill>
              </a:rPr>
              <a:t>ervice is:					</a:t>
            </a:r>
          </a:p>
          <a:p>
            <a:pPr marL="0" indent="0" eaLnBrk="1" fontAlgn="auto" hangingPunct="1">
              <a:lnSpc>
                <a:spcPct val="134000"/>
              </a:lnSpc>
              <a:spcAft>
                <a:spcPts val="0"/>
              </a:spcAft>
              <a:buFontTx/>
              <a:buNone/>
              <a:defRPr/>
            </a:pPr>
            <a:r>
              <a:rPr lang="en-US" sz="2800" b="1" dirty="0">
                <a:solidFill>
                  <a:schemeClr val="tx1"/>
                </a:solidFill>
              </a:rPr>
              <a:t>E</a:t>
            </a:r>
            <a:r>
              <a:rPr lang="en-US" sz="2800" dirty="0">
                <a:solidFill>
                  <a:schemeClr val="tx1"/>
                </a:solidFill>
              </a:rPr>
              <a:t>ffectively communicating with customers,	     </a:t>
            </a:r>
          </a:p>
          <a:p>
            <a:pPr marL="0" indent="0" eaLnBrk="1" fontAlgn="auto" hangingPunct="1">
              <a:lnSpc>
                <a:spcPct val="134000"/>
              </a:lnSpc>
              <a:spcAft>
                <a:spcPts val="0"/>
              </a:spcAft>
              <a:buFontTx/>
              <a:buNone/>
              <a:defRPr/>
            </a:pPr>
            <a:r>
              <a:rPr lang="en-US" sz="2800" b="1" dirty="0">
                <a:solidFill>
                  <a:schemeClr val="tx1"/>
                </a:solidFill>
              </a:rPr>
              <a:t>R</a:t>
            </a:r>
            <a:r>
              <a:rPr lang="en-US" sz="2800" dirty="0">
                <a:solidFill>
                  <a:schemeClr val="tx1"/>
                </a:solidFill>
              </a:rPr>
              <a:t>esponding to their needs,		</a:t>
            </a:r>
          </a:p>
          <a:p>
            <a:pPr marL="0" indent="0" eaLnBrk="1" fontAlgn="auto" hangingPunct="1">
              <a:lnSpc>
                <a:spcPct val="134000"/>
              </a:lnSpc>
              <a:spcAft>
                <a:spcPts val="0"/>
              </a:spcAft>
              <a:buFontTx/>
              <a:buNone/>
              <a:defRPr/>
            </a:pPr>
            <a:r>
              <a:rPr lang="en-US" sz="2800" b="1" dirty="0">
                <a:solidFill>
                  <a:schemeClr val="tx1"/>
                </a:solidFill>
              </a:rPr>
              <a:t>V</a:t>
            </a:r>
            <a:r>
              <a:rPr lang="en-US" sz="2800" dirty="0">
                <a:solidFill>
                  <a:schemeClr val="tx1"/>
                </a:solidFill>
              </a:rPr>
              <a:t>aluing their worth, and	</a:t>
            </a:r>
          </a:p>
          <a:p>
            <a:pPr marL="0" indent="0" eaLnBrk="1" fontAlgn="auto" hangingPunct="1">
              <a:lnSpc>
                <a:spcPct val="134000"/>
              </a:lnSpc>
              <a:spcAft>
                <a:spcPts val="0"/>
              </a:spcAft>
              <a:buFontTx/>
              <a:buNone/>
              <a:defRPr/>
            </a:pPr>
            <a:r>
              <a:rPr lang="en-US" sz="2800" b="1" dirty="0">
                <a:solidFill>
                  <a:schemeClr val="tx1"/>
                </a:solidFill>
              </a:rPr>
              <a:t>I</a:t>
            </a:r>
            <a:r>
              <a:rPr lang="en-US" sz="2800" dirty="0">
                <a:solidFill>
                  <a:schemeClr val="tx1"/>
                </a:solidFill>
              </a:rPr>
              <a:t>nstilling excellence through </a:t>
            </a:r>
          </a:p>
          <a:p>
            <a:pPr marL="0" indent="0" eaLnBrk="1" fontAlgn="auto" hangingPunct="1">
              <a:lnSpc>
                <a:spcPct val="134000"/>
              </a:lnSpc>
              <a:spcAft>
                <a:spcPts val="0"/>
              </a:spcAft>
              <a:buFontTx/>
              <a:buNone/>
              <a:defRPr/>
            </a:pPr>
            <a:r>
              <a:rPr lang="en-US" sz="2800" b="1" dirty="0">
                <a:solidFill>
                  <a:schemeClr val="tx1"/>
                </a:solidFill>
              </a:rPr>
              <a:t>C</a:t>
            </a:r>
            <a:r>
              <a:rPr lang="en-US" sz="2800" dirty="0">
                <a:solidFill>
                  <a:schemeClr val="tx1"/>
                </a:solidFill>
              </a:rPr>
              <a:t>ourtesy, confidence, and	</a:t>
            </a:r>
          </a:p>
          <a:p>
            <a:pPr marL="0" indent="0" eaLnBrk="1" fontAlgn="auto" hangingPunct="1">
              <a:lnSpc>
                <a:spcPct val="134000"/>
              </a:lnSpc>
              <a:spcAft>
                <a:spcPts val="0"/>
              </a:spcAft>
              <a:buFontTx/>
              <a:buNone/>
              <a:defRPr/>
            </a:pPr>
            <a:r>
              <a:rPr lang="en-US" sz="2800" b="1" dirty="0">
                <a:solidFill>
                  <a:schemeClr val="tx1"/>
                </a:solidFill>
              </a:rPr>
              <a:t>E</a:t>
            </a:r>
            <a:r>
              <a:rPr lang="en-US" sz="2800" dirty="0">
                <a:solidFill>
                  <a:schemeClr val="tx1"/>
                </a:solidFill>
              </a:rPr>
              <a:t>nthusiasm.</a:t>
            </a:r>
          </a:p>
          <a:p>
            <a:pPr indent="-137160" eaLnBrk="1" fontAlgn="auto" hangingPunct="1">
              <a:spcAft>
                <a:spcPts val="0"/>
              </a:spcAft>
              <a:defRPr/>
            </a:pP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9910EAF8-9829-1E75-8CC7-E5DE44B4EFEA}"/>
              </a:ext>
            </a:extLst>
          </p:cNvPr>
          <p:cNvSpPr>
            <a:spLocks noGrp="1" noChangeArrowheads="1"/>
          </p:cNvSpPr>
          <p:nvPr>
            <p:ph type="title"/>
          </p:nvPr>
        </p:nvSpPr>
        <p:spPr>
          <a:xfrm>
            <a:off x="250825" y="228600"/>
            <a:ext cx="8569325" cy="914400"/>
          </a:xfrm>
        </p:spPr>
        <p:txBody>
          <a:bodyPr/>
          <a:lstStyle/>
          <a:p>
            <a:pPr algn="ctr" eaLnBrk="1" hangingPunct="1"/>
            <a:r>
              <a:rPr lang="en-US" altLang="en-US">
                <a:solidFill>
                  <a:schemeClr val="tx1"/>
                </a:solidFill>
              </a:rPr>
              <a:t>Sample of Conflict Resolution Training</a:t>
            </a:r>
          </a:p>
        </p:txBody>
      </p:sp>
      <p:sp>
        <p:nvSpPr>
          <p:cNvPr id="4" name="Content Placeholder 3">
            <a:extLst>
              <a:ext uri="{FF2B5EF4-FFF2-40B4-BE49-F238E27FC236}">
                <a16:creationId xmlns:a16="http://schemas.microsoft.com/office/drawing/2014/main" id="{0C65A8C5-6A1E-B6A2-A94D-ADAEF058E7B7}"/>
              </a:ext>
            </a:extLst>
          </p:cNvPr>
          <p:cNvSpPr>
            <a:spLocks noGrp="1"/>
          </p:cNvSpPr>
          <p:nvPr>
            <p:ph idx="1"/>
          </p:nvPr>
        </p:nvSpPr>
        <p:spPr>
          <a:xfrm>
            <a:off x="179388" y="1412875"/>
            <a:ext cx="8713787" cy="5216525"/>
          </a:xfrm>
        </p:spPr>
        <p:txBody>
          <a:bodyPr rtlCol="0">
            <a:normAutofit fontScale="92500" lnSpcReduction="20000"/>
          </a:bodyPr>
          <a:lstStyle/>
          <a:p>
            <a:pPr indent="-137160" eaLnBrk="1" fontAlgn="auto" hangingPunct="1">
              <a:lnSpc>
                <a:spcPct val="134000"/>
              </a:lnSpc>
              <a:spcAft>
                <a:spcPts val="600"/>
              </a:spcAft>
              <a:defRPr/>
            </a:pPr>
            <a:r>
              <a:rPr lang="en-US" sz="3000" dirty="0">
                <a:solidFill>
                  <a:schemeClr val="tx1"/>
                </a:solidFill>
              </a:rPr>
              <a:t>IDENTIFY THE PROBLEM. Identify the problem based on the information the customer gives you.</a:t>
            </a:r>
          </a:p>
          <a:p>
            <a:pPr indent="-137160" eaLnBrk="1" fontAlgn="auto" hangingPunct="1">
              <a:lnSpc>
                <a:spcPct val="134000"/>
              </a:lnSpc>
              <a:spcAft>
                <a:spcPts val="600"/>
              </a:spcAft>
              <a:defRPr/>
            </a:pPr>
            <a:r>
              <a:rPr lang="en-US" sz="3000" dirty="0">
                <a:solidFill>
                  <a:schemeClr val="tx1"/>
                </a:solidFill>
              </a:rPr>
              <a:t>DETERMINE A SOLUTION. Depending on the specifics of the conversation and your knowledge of your organization, the solution may involve calling the customer again.</a:t>
            </a:r>
          </a:p>
          <a:p>
            <a:pPr indent="-137160" eaLnBrk="1" fontAlgn="auto" hangingPunct="1">
              <a:lnSpc>
                <a:spcPct val="134000"/>
              </a:lnSpc>
              <a:spcAft>
                <a:spcPts val="600"/>
              </a:spcAft>
              <a:defRPr/>
            </a:pPr>
            <a:r>
              <a:rPr lang="en-US" sz="3000" dirty="0">
                <a:solidFill>
                  <a:schemeClr val="tx1"/>
                </a:solidFill>
              </a:rPr>
              <a:t>GAIN APPROVAL FROM THE CUSTOMER. If the customer does not agree to the proposed solution, it will resolve nothing!</a:t>
            </a:r>
          </a:p>
          <a:p>
            <a:pPr indent="-137160" eaLnBrk="1" fontAlgn="auto" hangingPunct="1">
              <a:lnSpc>
                <a:spcPct val="134000"/>
              </a:lnSpc>
              <a:spcAft>
                <a:spcPts val="600"/>
              </a:spcAft>
              <a:defRPr/>
            </a:pPr>
            <a:endParaRPr lang="en-US" sz="2800" dirty="0"/>
          </a:p>
          <a:p>
            <a:pPr indent="-137160" eaLnBrk="1" fontAlgn="auto" hangingPunct="1">
              <a:spcAft>
                <a:spcPts val="0"/>
              </a:spcAft>
              <a:defRPr/>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7BF0475-5243-A4AB-8C88-956356CD4C15}"/>
              </a:ext>
            </a:extLst>
          </p:cNvPr>
          <p:cNvSpPr>
            <a:spLocks noGrp="1" noChangeArrowheads="1"/>
          </p:cNvSpPr>
          <p:nvPr>
            <p:ph type="title"/>
          </p:nvPr>
        </p:nvSpPr>
        <p:spPr>
          <a:xfrm>
            <a:off x="287338" y="260350"/>
            <a:ext cx="8569325" cy="1357313"/>
          </a:xfrm>
        </p:spPr>
        <p:txBody>
          <a:bodyPr/>
          <a:lstStyle/>
          <a:p>
            <a:pPr algn="ctr" eaLnBrk="1" hangingPunct="1"/>
            <a:r>
              <a:rPr lang="en-US" altLang="en-US">
                <a:solidFill>
                  <a:schemeClr val="tx1"/>
                </a:solidFill>
              </a:rPr>
              <a:t>Sample of Conflict Resolution Training</a:t>
            </a:r>
          </a:p>
        </p:txBody>
      </p:sp>
      <p:sp>
        <p:nvSpPr>
          <p:cNvPr id="89091" name="Content Placeholder 2">
            <a:extLst>
              <a:ext uri="{FF2B5EF4-FFF2-40B4-BE49-F238E27FC236}">
                <a16:creationId xmlns:a16="http://schemas.microsoft.com/office/drawing/2014/main" id="{50B6D01B-FBF4-E7F0-09C0-786BEDB3D47F}"/>
              </a:ext>
            </a:extLst>
          </p:cNvPr>
          <p:cNvSpPr>
            <a:spLocks noGrp="1" noChangeArrowheads="1"/>
          </p:cNvSpPr>
          <p:nvPr>
            <p:ph idx="1"/>
          </p:nvPr>
        </p:nvSpPr>
        <p:spPr>
          <a:xfrm>
            <a:off x="395288" y="1916113"/>
            <a:ext cx="7866062" cy="4179887"/>
          </a:xfrm>
        </p:spPr>
        <p:txBody>
          <a:bodyPr/>
          <a:lstStyle/>
          <a:p>
            <a:pPr eaLnBrk="1" hangingPunct="1">
              <a:lnSpc>
                <a:spcPct val="134000"/>
              </a:lnSpc>
              <a:spcAft>
                <a:spcPts val="600"/>
              </a:spcAft>
            </a:pPr>
            <a:r>
              <a:rPr lang="en-US" altLang="en-US" sz="2800">
                <a:solidFill>
                  <a:schemeClr val="tx1"/>
                </a:solidFill>
              </a:rPr>
              <a:t>MAKE AN AGREEMENT. You and the customer should determine what is to be done, when it is to be done, and by whom. If it is not possible, suggest an alternative.</a:t>
            </a:r>
          </a:p>
          <a:p>
            <a:pPr eaLnBrk="1" hangingPunct="1">
              <a:lnSpc>
                <a:spcPct val="134000"/>
              </a:lnSpc>
            </a:pPr>
            <a:r>
              <a:rPr lang="en-US" altLang="en-US" sz="2800">
                <a:solidFill>
                  <a:schemeClr val="tx1"/>
                </a:solidFill>
              </a:rPr>
              <a:t>FOLLOW UP. Personally make sure that the customer has been satisfied; and provide feedback.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6F979D09-E95D-D8F6-F5A2-25D335D300E4}"/>
              </a:ext>
            </a:extLst>
          </p:cNvPr>
          <p:cNvSpPr>
            <a:spLocks noGrp="1" noChangeArrowheads="1"/>
          </p:cNvSpPr>
          <p:nvPr>
            <p:ph type="title"/>
          </p:nvPr>
        </p:nvSpPr>
        <p:spPr>
          <a:xfrm>
            <a:off x="395288" y="228600"/>
            <a:ext cx="8424862" cy="1112838"/>
          </a:xfrm>
        </p:spPr>
        <p:txBody>
          <a:bodyPr/>
          <a:lstStyle/>
          <a:p>
            <a:pPr algn="ctr" eaLnBrk="1" hangingPunct="1"/>
            <a:r>
              <a:rPr lang="en-US" altLang="en-US">
                <a:solidFill>
                  <a:schemeClr val="tx1"/>
                </a:solidFill>
              </a:rPr>
              <a:t>Race and Ethnicity Data Collection</a:t>
            </a:r>
          </a:p>
        </p:txBody>
      </p:sp>
      <p:sp>
        <p:nvSpPr>
          <p:cNvPr id="91139" name="Content Placeholder 3">
            <a:extLst>
              <a:ext uri="{FF2B5EF4-FFF2-40B4-BE49-F238E27FC236}">
                <a16:creationId xmlns:a16="http://schemas.microsoft.com/office/drawing/2014/main" id="{BD7B3A80-E62C-4D51-EA88-C10247F70108}"/>
              </a:ext>
            </a:extLst>
          </p:cNvPr>
          <p:cNvSpPr>
            <a:spLocks noGrp="1" noChangeArrowheads="1"/>
          </p:cNvSpPr>
          <p:nvPr>
            <p:ph idx="1"/>
          </p:nvPr>
        </p:nvSpPr>
        <p:spPr>
          <a:xfrm>
            <a:off x="107950" y="1628775"/>
            <a:ext cx="8785225" cy="5000625"/>
          </a:xfrm>
        </p:spPr>
        <p:txBody>
          <a:bodyPr/>
          <a:lstStyle/>
          <a:p>
            <a:pPr eaLnBrk="1" hangingPunct="1">
              <a:lnSpc>
                <a:spcPct val="134000"/>
              </a:lnSpc>
              <a:spcAft>
                <a:spcPts val="600"/>
              </a:spcAft>
            </a:pPr>
            <a:r>
              <a:rPr lang="en-US" altLang="en-US" sz="2800">
                <a:solidFill>
                  <a:schemeClr val="tx1"/>
                </a:solidFill>
              </a:rPr>
              <a:t>Data collection is </a:t>
            </a:r>
            <a:r>
              <a:rPr lang="en-US" altLang="en-US" sz="2800" u="sng">
                <a:solidFill>
                  <a:schemeClr val="tx1"/>
                </a:solidFill>
              </a:rPr>
              <a:t>mandatory.</a:t>
            </a:r>
            <a:endParaRPr lang="en-US" altLang="en-US" sz="2800">
              <a:solidFill>
                <a:schemeClr val="tx1"/>
              </a:solidFill>
            </a:endParaRPr>
          </a:p>
          <a:p>
            <a:pPr eaLnBrk="1" hangingPunct="1">
              <a:lnSpc>
                <a:spcPct val="134000"/>
              </a:lnSpc>
              <a:spcAft>
                <a:spcPts val="600"/>
              </a:spcAft>
            </a:pPr>
            <a:r>
              <a:rPr lang="en-US" altLang="en-US" sz="2800">
                <a:solidFill>
                  <a:schemeClr val="tx1"/>
                </a:solidFill>
              </a:rPr>
              <a:t>Collect race and ethnicity data in accordance with FNS policy.</a:t>
            </a:r>
          </a:p>
          <a:p>
            <a:pPr eaLnBrk="1" hangingPunct="1">
              <a:lnSpc>
                <a:spcPct val="134000"/>
              </a:lnSpc>
              <a:spcAft>
                <a:spcPts val="600"/>
              </a:spcAft>
            </a:pPr>
            <a:r>
              <a:rPr lang="en-US" altLang="en-US" sz="2800">
                <a:solidFill>
                  <a:schemeClr val="tx1"/>
                </a:solidFill>
              </a:rPr>
              <a:t>Establish a system for the collection of race and ethnicity data for each person applying for and receiving benefits to monitor Civil Rights Compliance. </a:t>
            </a:r>
          </a:p>
          <a:p>
            <a:pPr eaLnBrk="1" hangingPunct="1">
              <a:lnSpc>
                <a:spcPct val="134000"/>
              </a:lnSpc>
              <a:spcAft>
                <a:spcPts val="600"/>
              </a:spcAft>
            </a:pPr>
            <a:endParaRPr lang="en-US" altLang="en-US" sz="2800">
              <a:solidFill>
                <a:schemeClr val="tx1"/>
              </a:solidFill>
            </a:endParaRPr>
          </a:p>
          <a:p>
            <a:pPr eaLnBrk="1" hangingPunct="1"/>
            <a:endParaRPr lang="en-US"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CF055BAD-86D5-68A9-E8DB-CCF8BDC8078A}"/>
              </a:ext>
            </a:extLst>
          </p:cNvPr>
          <p:cNvSpPr>
            <a:spLocks noGrp="1" noChangeArrowheads="1"/>
          </p:cNvSpPr>
          <p:nvPr>
            <p:ph type="title"/>
          </p:nvPr>
        </p:nvSpPr>
        <p:spPr>
          <a:xfrm>
            <a:off x="323850" y="333375"/>
            <a:ext cx="8496300" cy="1355725"/>
          </a:xfrm>
        </p:spPr>
        <p:txBody>
          <a:bodyPr/>
          <a:lstStyle/>
          <a:p>
            <a:pPr algn="ctr" eaLnBrk="1" hangingPunct="1"/>
            <a:r>
              <a:rPr lang="en-US" altLang="en-US">
                <a:solidFill>
                  <a:schemeClr val="tx1"/>
                </a:solidFill>
              </a:rPr>
              <a:t>Race and Ethnicity Data Collection </a:t>
            </a:r>
          </a:p>
        </p:txBody>
      </p:sp>
      <p:sp>
        <p:nvSpPr>
          <p:cNvPr id="3" name="Content Placeholder 2">
            <a:extLst>
              <a:ext uri="{FF2B5EF4-FFF2-40B4-BE49-F238E27FC236}">
                <a16:creationId xmlns:a16="http://schemas.microsoft.com/office/drawing/2014/main" id="{5D96B99D-5AE4-F495-AD30-F61BE99A45B0}"/>
              </a:ext>
            </a:extLst>
          </p:cNvPr>
          <p:cNvSpPr>
            <a:spLocks noGrp="1"/>
          </p:cNvSpPr>
          <p:nvPr>
            <p:ph idx="1"/>
          </p:nvPr>
        </p:nvSpPr>
        <p:spPr>
          <a:xfrm>
            <a:off x="107950" y="1844675"/>
            <a:ext cx="8928100" cy="4679950"/>
          </a:xfrm>
        </p:spPr>
        <p:txBody>
          <a:bodyPr rtlCol="0">
            <a:normAutofit fontScale="77500" lnSpcReduction="20000"/>
          </a:bodyPr>
          <a:lstStyle/>
          <a:p>
            <a:pPr indent="-137160" eaLnBrk="1" fontAlgn="auto" hangingPunct="1">
              <a:lnSpc>
                <a:spcPct val="134000"/>
              </a:lnSpc>
              <a:spcAft>
                <a:spcPts val="600"/>
              </a:spcAft>
              <a:defRPr/>
            </a:pPr>
            <a:r>
              <a:rPr lang="en-US" sz="3300" dirty="0">
                <a:solidFill>
                  <a:schemeClr val="tx1"/>
                </a:solidFill>
              </a:rPr>
              <a:t>Use data to:</a:t>
            </a:r>
          </a:p>
          <a:p>
            <a:pPr marL="739775" lvl="1" indent="-277813" eaLnBrk="1" fontAlgn="auto" hangingPunct="1">
              <a:lnSpc>
                <a:spcPct val="134000"/>
              </a:lnSpc>
              <a:defRPr/>
            </a:pPr>
            <a:r>
              <a:rPr lang="en-US" sz="3300" dirty="0">
                <a:solidFill>
                  <a:schemeClr val="tx1"/>
                </a:solidFill>
              </a:rPr>
              <a:t>Determine how effectively FNS programs are reaching potentially eligible people and beneficiaries. </a:t>
            </a:r>
          </a:p>
          <a:p>
            <a:pPr marL="739775" lvl="1" indent="-277813" eaLnBrk="1" fontAlgn="auto" hangingPunct="1">
              <a:lnSpc>
                <a:spcPct val="134000"/>
              </a:lnSpc>
              <a:defRPr/>
            </a:pPr>
            <a:r>
              <a:rPr lang="en-US" sz="3300" dirty="0">
                <a:solidFill>
                  <a:schemeClr val="tx1"/>
                </a:solidFill>
              </a:rPr>
              <a:t>Identify areas where additional outreach is needed.</a:t>
            </a:r>
          </a:p>
          <a:p>
            <a:pPr marL="739775" lvl="1" indent="-277813" eaLnBrk="1" fontAlgn="auto" hangingPunct="1">
              <a:lnSpc>
                <a:spcPct val="134000"/>
              </a:lnSpc>
              <a:defRPr/>
            </a:pPr>
            <a:r>
              <a:rPr lang="en-US" sz="3300" dirty="0">
                <a:solidFill>
                  <a:schemeClr val="tx1"/>
                </a:solidFill>
              </a:rPr>
              <a:t>Assist in the selection of locations for compliance reviews.</a:t>
            </a:r>
          </a:p>
          <a:p>
            <a:pPr marL="739775" lvl="1" indent="-277813" eaLnBrk="1" fontAlgn="auto" hangingPunct="1">
              <a:lnSpc>
                <a:spcPct val="134000"/>
              </a:lnSpc>
              <a:spcAft>
                <a:spcPts val="600"/>
              </a:spcAft>
              <a:defRPr/>
            </a:pPr>
            <a:r>
              <a:rPr lang="en-US" sz="3300" dirty="0">
                <a:solidFill>
                  <a:schemeClr val="tx1"/>
                </a:solidFill>
              </a:rPr>
              <a:t>Complete reports as required.</a:t>
            </a:r>
          </a:p>
          <a:p>
            <a:pPr indent="-137160" eaLnBrk="1" fontAlgn="auto" hangingPunct="1">
              <a:lnSpc>
                <a:spcPct val="134000"/>
              </a:lnSpc>
              <a:spcAft>
                <a:spcPts val="600"/>
              </a:spcAft>
              <a:defRPr/>
            </a:pPr>
            <a:r>
              <a:rPr lang="en-US" sz="3600" dirty="0">
                <a:solidFill>
                  <a:schemeClr val="tx1"/>
                </a:solidFill>
              </a:rPr>
              <a:t>Maintain data for 3 years</a:t>
            </a:r>
          </a:p>
          <a:p>
            <a:pPr indent="-137160" eaLnBrk="1" fontAlgn="auto" hangingPunct="1">
              <a:lnSpc>
                <a:spcPct val="134000"/>
              </a:lnSpc>
              <a:spcAft>
                <a:spcPts val="600"/>
              </a:spcAft>
              <a:defRPr/>
            </a:pPr>
            <a:r>
              <a:rPr lang="en-US" sz="3600" dirty="0">
                <a:solidFill>
                  <a:schemeClr val="tx1"/>
                </a:solidFill>
              </a:rPr>
              <a:t>Submit to FNS as requested</a:t>
            </a:r>
          </a:p>
          <a:p>
            <a:pPr indent="-137160" eaLnBrk="1" fontAlgn="auto" hangingPunct="1">
              <a:spcAft>
                <a:spcPts val="0"/>
              </a:spcAft>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E6CAE61-5818-E40B-7A31-776AFF0DBB21}"/>
              </a:ext>
            </a:extLst>
          </p:cNvPr>
          <p:cNvSpPr>
            <a:spLocks noGrp="1" noChangeArrowheads="1"/>
          </p:cNvSpPr>
          <p:nvPr>
            <p:ph type="title"/>
          </p:nvPr>
        </p:nvSpPr>
        <p:spPr>
          <a:xfrm>
            <a:off x="868363" y="115888"/>
            <a:ext cx="7407275" cy="1584325"/>
          </a:xfrm>
        </p:spPr>
        <p:txBody>
          <a:bodyPr/>
          <a:lstStyle/>
          <a:p>
            <a:r>
              <a:rPr lang="en-US" altLang="en-US">
                <a:solidFill>
                  <a:schemeClr val="tx1"/>
                </a:solidFill>
              </a:rPr>
              <a:t>Race and Ethnicity Data Collection</a:t>
            </a:r>
            <a:endParaRPr lang="en-US" altLang="en-US"/>
          </a:p>
        </p:txBody>
      </p:sp>
      <p:sp>
        <p:nvSpPr>
          <p:cNvPr id="3" name="Content Placeholder 2">
            <a:extLst>
              <a:ext uri="{FF2B5EF4-FFF2-40B4-BE49-F238E27FC236}">
                <a16:creationId xmlns:a16="http://schemas.microsoft.com/office/drawing/2014/main" id="{234E78AF-526E-BC55-860A-58B9E52CFFBF}"/>
              </a:ext>
            </a:extLst>
          </p:cNvPr>
          <p:cNvSpPr>
            <a:spLocks noGrp="1"/>
          </p:cNvSpPr>
          <p:nvPr>
            <p:ph idx="1"/>
          </p:nvPr>
        </p:nvSpPr>
        <p:spPr>
          <a:xfrm>
            <a:off x="395288" y="1557338"/>
            <a:ext cx="8208962" cy="4824412"/>
          </a:xfrm>
        </p:spPr>
        <p:txBody>
          <a:bodyPr/>
          <a:lstStyle/>
          <a:p>
            <a:pPr marL="206375" lvl="1" indent="0" eaLnBrk="1" hangingPunct="1">
              <a:lnSpc>
                <a:spcPct val="100000"/>
              </a:lnSpc>
              <a:spcBef>
                <a:spcPts val="0"/>
              </a:spcBef>
              <a:spcAft>
                <a:spcPts val="600"/>
              </a:spcAft>
              <a:buFont typeface="Corbel" panose="020B0503020204020204" pitchFamily="34" charset="0"/>
              <a:buNone/>
              <a:defRPr/>
            </a:pPr>
            <a:r>
              <a:rPr lang="en-US" altLang="en-US" sz="2400" u="sng" dirty="0">
                <a:solidFill>
                  <a:schemeClr val="tx1"/>
                </a:solidFill>
              </a:rPr>
              <a:t>Inform applicants</a:t>
            </a:r>
            <a:r>
              <a:rPr lang="en-US" altLang="en-US" sz="2400" dirty="0">
                <a:solidFill>
                  <a:schemeClr val="tx1"/>
                </a:solidFill>
              </a:rPr>
              <a:t>:</a:t>
            </a:r>
          </a:p>
          <a:p>
            <a:pPr marL="627063" lvl="1" indent="-227013" eaLnBrk="1" hangingPunct="1">
              <a:lnSpc>
                <a:spcPct val="100000"/>
              </a:lnSpc>
              <a:spcBef>
                <a:spcPts val="0"/>
              </a:spcBef>
              <a:spcAft>
                <a:spcPts val="600"/>
              </a:spcAft>
              <a:buFont typeface="Arial" panose="020B0604020202020204" pitchFamily="34" charset="0"/>
              <a:buChar char="•"/>
              <a:defRPr/>
            </a:pPr>
            <a:r>
              <a:rPr lang="en-US" altLang="en-US" sz="2400" dirty="0">
                <a:solidFill>
                  <a:schemeClr val="tx1"/>
                </a:solidFill>
              </a:rPr>
              <a:t>Provision of race and ethnicity information is voluntary and kept confidential.</a:t>
            </a:r>
          </a:p>
          <a:p>
            <a:pPr marL="1203326" lvl="4" indent="-227013" eaLnBrk="1" hangingPunct="1">
              <a:lnSpc>
                <a:spcPct val="100000"/>
              </a:lnSpc>
              <a:spcBef>
                <a:spcPts val="0"/>
              </a:spcBef>
              <a:spcAft>
                <a:spcPts val="600"/>
              </a:spcAft>
              <a:buFont typeface="Arial" panose="020B0604020202020204" pitchFamily="34" charset="0"/>
              <a:buChar char="•"/>
              <a:defRPr/>
            </a:pPr>
            <a:r>
              <a:rPr lang="en-US" altLang="en-US" sz="2000" dirty="0">
                <a:solidFill>
                  <a:schemeClr val="tx1"/>
                </a:solidFill>
              </a:rPr>
              <a:t>May use the school enrollment system, the income eligibility form, or other student data sources. May </a:t>
            </a:r>
            <a:r>
              <a:rPr lang="en-US" altLang="en-US" sz="2000" u="sng" dirty="0">
                <a:solidFill>
                  <a:schemeClr val="tx1"/>
                </a:solidFill>
              </a:rPr>
              <a:t>not</a:t>
            </a:r>
            <a:r>
              <a:rPr lang="en-US" altLang="en-US" sz="2000" dirty="0">
                <a:solidFill>
                  <a:schemeClr val="tx1"/>
                </a:solidFill>
              </a:rPr>
              <a:t> use visual identification.  </a:t>
            </a:r>
          </a:p>
          <a:p>
            <a:pPr marL="627063" lvl="1" indent="-227013" eaLnBrk="1" hangingPunct="1">
              <a:lnSpc>
                <a:spcPct val="100000"/>
              </a:lnSpc>
              <a:spcBef>
                <a:spcPts val="0"/>
              </a:spcBef>
              <a:spcAft>
                <a:spcPts val="600"/>
              </a:spcAft>
              <a:buFont typeface="Arial" panose="020B0604020202020204" pitchFamily="34" charset="0"/>
              <a:buChar char="•"/>
              <a:defRPr/>
            </a:pPr>
            <a:r>
              <a:rPr lang="en-US" altLang="en-US" sz="2400" dirty="0">
                <a:solidFill>
                  <a:schemeClr val="tx1"/>
                </a:solidFill>
              </a:rPr>
              <a:t>Information is required for and used for statistical purposes to determine how effectively FNS programs are reaching potentially eligible persons.</a:t>
            </a:r>
          </a:p>
          <a:p>
            <a:pPr marL="627063" lvl="1" indent="-227013" eaLnBrk="1" hangingPunct="1">
              <a:lnSpc>
                <a:spcPct val="100000"/>
              </a:lnSpc>
              <a:spcBef>
                <a:spcPts val="0"/>
              </a:spcBef>
              <a:spcAft>
                <a:spcPts val="600"/>
              </a:spcAft>
              <a:defRPr/>
            </a:pPr>
            <a:r>
              <a:rPr lang="en-US" altLang="en-US" sz="2400" dirty="0">
                <a:solidFill>
                  <a:schemeClr val="tx1"/>
                </a:solidFill>
              </a:rPr>
              <a:t>Provision or race and ethnicity data has no effect on eligibility for FNS programs.</a:t>
            </a:r>
          </a:p>
          <a:p>
            <a:pPr marL="627063" lvl="1" indent="-227013" eaLnBrk="1" hangingPunct="1">
              <a:lnSpc>
                <a:spcPct val="100000"/>
              </a:lnSpc>
              <a:spcBef>
                <a:spcPts val="0"/>
              </a:spcBef>
              <a:spcAft>
                <a:spcPts val="600"/>
              </a:spcAft>
              <a:defRPr/>
            </a:pPr>
            <a:r>
              <a:rPr lang="en-US" altLang="en-US" sz="2400" dirty="0">
                <a:solidFill>
                  <a:schemeClr val="tx1"/>
                </a:solidFill>
              </a:rPr>
              <a:t>May choose one category for ethnicity.</a:t>
            </a:r>
          </a:p>
          <a:p>
            <a:pPr marL="627063" lvl="1" indent="-227013" eaLnBrk="1" hangingPunct="1">
              <a:lnSpc>
                <a:spcPct val="100000"/>
              </a:lnSpc>
              <a:spcBef>
                <a:spcPts val="0"/>
              </a:spcBef>
              <a:spcAft>
                <a:spcPts val="600"/>
              </a:spcAft>
              <a:defRPr/>
            </a:pPr>
            <a:r>
              <a:rPr lang="en-US" altLang="en-US" sz="2400" dirty="0">
                <a:solidFill>
                  <a:schemeClr val="tx1"/>
                </a:solidFill>
              </a:rPr>
              <a:t>May choose more than one category for race.</a:t>
            </a:r>
          </a:p>
          <a:p>
            <a:pP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2367CA5-8C3A-ECCE-68EE-5BFEECA990C6}"/>
              </a:ext>
            </a:extLst>
          </p:cNvPr>
          <p:cNvSpPr>
            <a:spLocks noGrp="1" noChangeArrowheads="1"/>
          </p:cNvSpPr>
          <p:nvPr>
            <p:ph type="title"/>
          </p:nvPr>
        </p:nvSpPr>
        <p:spPr>
          <a:xfrm>
            <a:off x="323850" y="333375"/>
            <a:ext cx="8362950" cy="895350"/>
          </a:xfrm>
        </p:spPr>
        <p:txBody>
          <a:bodyPr/>
          <a:lstStyle/>
          <a:p>
            <a:pPr algn="ctr" eaLnBrk="1" hangingPunct="1"/>
            <a:r>
              <a:rPr lang="en-US" altLang="en-US" sz="3800">
                <a:solidFill>
                  <a:schemeClr val="tx1"/>
                </a:solidFill>
              </a:rPr>
              <a:t>Race and Ethnicity Data Collection: Question Format</a:t>
            </a:r>
          </a:p>
        </p:txBody>
      </p:sp>
      <p:sp>
        <p:nvSpPr>
          <p:cNvPr id="4" name="Content Placeholder 3">
            <a:extLst>
              <a:ext uri="{FF2B5EF4-FFF2-40B4-BE49-F238E27FC236}">
                <a16:creationId xmlns:a16="http://schemas.microsoft.com/office/drawing/2014/main" id="{2E79A4B3-137D-DDB3-FFAF-0C34DB028DAF}"/>
              </a:ext>
            </a:extLst>
          </p:cNvPr>
          <p:cNvSpPr>
            <a:spLocks noGrp="1"/>
          </p:cNvSpPr>
          <p:nvPr>
            <p:ph idx="1"/>
          </p:nvPr>
        </p:nvSpPr>
        <p:spPr>
          <a:xfrm>
            <a:off x="179388" y="1557338"/>
            <a:ext cx="8856662" cy="5300662"/>
          </a:xfrm>
        </p:spPr>
        <p:txBody>
          <a:bodyPr rtlCol="0">
            <a:normAutofit fontScale="25000" lnSpcReduction="20000"/>
          </a:bodyPr>
          <a:lstStyle/>
          <a:p>
            <a:pPr indent="-137160" eaLnBrk="1" fontAlgn="auto" hangingPunct="1">
              <a:lnSpc>
                <a:spcPct val="134000"/>
              </a:lnSpc>
              <a:spcAft>
                <a:spcPts val="600"/>
              </a:spcAft>
              <a:defRPr/>
            </a:pPr>
            <a:r>
              <a:rPr lang="en-US" sz="9600" dirty="0">
                <a:solidFill>
                  <a:schemeClr val="tx1"/>
                </a:solidFill>
              </a:rPr>
              <a:t>Collect data using a two-part question</a:t>
            </a:r>
          </a:p>
          <a:p>
            <a:pPr lvl="1" indent="-137160" eaLnBrk="1" fontAlgn="auto" hangingPunct="1">
              <a:lnSpc>
                <a:spcPct val="134000"/>
              </a:lnSpc>
              <a:spcAft>
                <a:spcPts val="600"/>
              </a:spcAft>
              <a:defRPr/>
            </a:pPr>
            <a:r>
              <a:rPr lang="en-US" sz="9600" b="1" dirty="0">
                <a:solidFill>
                  <a:schemeClr val="tx1"/>
                </a:solidFill>
              </a:rPr>
              <a:t>Part 1: Ethnicity</a:t>
            </a:r>
          </a:p>
          <a:p>
            <a:pPr marL="548640" lvl="2" indent="-137160" eaLnBrk="1" fontAlgn="auto" hangingPunct="1">
              <a:lnSpc>
                <a:spcPct val="134000"/>
              </a:lnSpc>
              <a:defRPr/>
            </a:pPr>
            <a:r>
              <a:rPr lang="en-US" sz="9600" dirty="0">
                <a:solidFill>
                  <a:schemeClr val="tx1"/>
                </a:solidFill>
              </a:rPr>
              <a:t>Hispanic or Latino</a:t>
            </a:r>
          </a:p>
          <a:p>
            <a:pPr marL="548640" lvl="2" indent="-137160" eaLnBrk="1" fontAlgn="auto" hangingPunct="1">
              <a:lnSpc>
                <a:spcPct val="134000"/>
              </a:lnSpc>
              <a:spcAft>
                <a:spcPts val="600"/>
              </a:spcAft>
              <a:defRPr/>
            </a:pPr>
            <a:r>
              <a:rPr lang="en-US" sz="9600" dirty="0">
                <a:solidFill>
                  <a:schemeClr val="tx1"/>
                </a:solidFill>
              </a:rPr>
              <a:t>Not Hispanic or Latino</a:t>
            </a:r>
          </a:p>
          <a:p>
            <a:pPr lvl="1" indent="-137160" eaLnBrk="1" fontAlgn="auto" hangingPunct="1">
              <a:lnSpc>
                <a:spcPct val="134000"/>
              </a:lnSpc>
              <a:spcAft>
                <a:spcPts val="600"/>
              </a:spcAft>
              <a:defRPr/>
            </a:pPr>
            <a:r>
              <a:rPr lang="en-US" sz="9600" b="1" dirty="0">
                <a:solidFill>
                  <a:schemeClr val="tx1"/>
                </a:solidFill>
              </a:rPr>
              <a:t>Part 2: Race </a:t>
            </a:r>
            <a:r>
              <a:rPr lang="en-US" sz="9600" b="1" i="1" dirty="0">
                <a:solidFill>
                  <a:schemeClr val="tx1"/>
                </a:solidFill>
              </a:rPr>
              <a:t>(may select more than one)</a:t>
            </a:r>
          </a:p>
          <a:p>
            <a:pPr marL="548640" lvl="2" indent="-137160" eaLnBrk="1" fontAlgn="auto" hangingPunct="1">
              <a:lnSpc>
                <a:spcPct val="134000"/>
              </a:lnSpc>
              <a:defRPr/>
            </a:pPr>
            <a:r>
              <a:rPr lang="en-US" sz="9600" dirty="0">
                <a:solidFill>
                  <a:schemeClr val="tx1"/>
                </a:solidFill>
              </a:rPr>
              <a:t>American Indian or Alaska Native</a:t>
            </a:r>
          </a:p>
          <a:p>
            <a:pPr marL="548640" lvl="2" indent="-137160" eaLnBrk="1" fontAlgn="auto" hangingPunct="1">
              <a:lnSpc>
                <a:spcPct val="134000"/>
              </a:lnSpc>
              <a:defRPr/>
            </a:pPr>
            <a:r>
              <a:rPr lang="en-US" sz="9600" dirty="0">
                <a:solidFill>
                  <a:schemeClr val="tx1"/>
                </a:solidFill>
              </a:rPr>
              <a:t>Asian</a:t>
            </a:r>
          </a:p>
          <a:p>
            <a:pPr marL="548640" lvl="2" indent="-137160" eaLnBrk="1" fontAlgn="auto" hangingPunct="1">
              <a:lnSpc>
                <a:spcPct val="134000"/>
              </a:lnSpc>
              <a:defRPr/>
            </a:pPr>
            <a:r>
              <a:rPr lang="en-US" sz="9600" dirty="0">
                <a:solidFill>
                  <a:schemeClr val="tx1"/>
                </a:solidFill>
              </a:rPr>
              <a:t>Black or African American</a:t>
            </a:r>
          </a:p>
          <a:p>
            <a:pPr marL="548640" lvl="2" indent="-137160" eaLnBrk="1" fontAlgn="auto" hangingPunct="1">
              <a:lnSpc>
                <a:spcPct val="134000"/>
              </a:lnSpc>
              <a:defRPr/>
            </a:pPr>
            <a:r>
              <a:rPr lang="en-US" sz="9600" dirty="0">
                <a:solidFill>
                  <a:schemeClr val="tx1"/>
                </a:solidFill>
              </a:rPr>
              <a:t>Native Hawaiian or Other Pacific Islander</a:t>
            </a:r>
          </a:p>
          <a:p>
            <a:pPr marL="548640" lvl="2" indent="-137160" eaLnBrk="1" fontAlgn="auto" hangingPunct="1">
              <a:lnSpc>
                <a:spcPct val="134000"/>
              </a:lnSpc>
              <a:defRPr/>
            </a:pPr>
            <a:r>
              <a:rPr lang="en-US" sz="9600" dirty="0">
                <a:solidFill>
                  <a:schemeClr val="tx1"/>
                </a:solidFill>
              </a:rPr>
              <a:t>White</a:t>
            </a:r>
          </a:p>
          <a:p>
            <a:pPr indent="-137160" eaLnBrk="1" fontAlgn="auto" hangingPunct="1">
              <a:spcAft>
                <a:spcPts val="0"/>
              </a:spcAft>
              <a:defRPr/>
            </a:pP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44271E53-FE02-6313-D141-4D9A5EB12DE9}"/>
              </a:ext>
            </a:extLst>
          </p:cNvPr>
          <p:cNvSpPr>
            <a:spLocks noGrp="1" noChangeArrowheads="1"/>
          </p:cNvSpPr>
          <p:nvPr>
            <p:ph type="title"/>
          </p:nvPr>
        </p:nvSpPr>
        <p:spPr>
          <a:xfrm>
            <a:off x="179388" y="196850"/>
            <a:ext cx="8785225" cy="1071563"/>
          </a:xfrm>
        </p:spPr>
        <p:txBody>
          <a:bodyPr/>
          <a:lstStyle/>
          <a:p>
            <a:pPr algn="ctr" eaLnBrk="1" hangingPunct="1"/>
            <a:r>
              <a:rPr lang="en-US" altLang="en-US">
                <a:solidFill>
                  <a:schemeClr val="tx1"/>
                </a:solidFill>
              </a:rPr>
              <a:t>Race and Ethnicity Data Collection Methods</a:t>
            </a:r>
          </a:p>
        </p:txBody>
      </p:sp>
      <p:sp>
        <p:nvSpPr>
          <p:cNvPr id="51203" name="Content Placeholder 3">
            <a:extLst>
              <a:ext uri="{FF2B5EF4-FFF2-40B4-BE49-F238E27FC236}">
                <a16:creationId xmlns:a16="http://schemas.microsoft.com/office/drawing/2014/main" id="{2CF45EA6-D7D2-06D7-F0F2-EB9766392364}"/>
              </a:ext>
            </a:extLst>
          </p:cNvPr>
          <p:cNvSpPr>
            <a:spLocks noGrp="1" noChangeArrowheads="1"/>
          </p:cNvSpPr>
          <p:nvPr>
            <p:ph idx="1"/>
          </p:nvPr>
        </p:nvSpPr>
        <p:spPr>
          <a:xfrm>
            <a:off x="179388" y="1412875"/>
            <a:ext cx="8494712" cy="5216525"/>
          </a:xfrm>
        </p:spPr>
        <p:txBody>
          <a:bodyPr/>
          <a:lstStyle/>
          <a:p>
            <a:pPr eaLnBrk="1" hangingPunct="1">
              <a:lnSpc>
                <a:spcPct val="100000"/>
              </a:lnSpc>
              <a:spcAft>
                <a:spcPts val="600"/>
              </a:spcAft>
              <a:defRPr/>
            </a:pPr>
            <a:r>
              <a:rPr lang="en-US" altLang="en-US" sz="2800" dirty="0">
                <a:solidFill>
                  <a:schemeClr val="tx1"/>
                </a:solidFill>
              </a:rPr>
              <a:t>If an applicant chooses not to voluntarily self-identify race &amp; ethnicity:</a:t>
            </a:r>
          </a:p>
          <a:p>
            <a:pPr marL="687388" eaLnBrk="1" hangingPunct="1">
              <a:lnSpc>
                <a:spcPct val="134000"/>
              </a:lnSpc>
              <a:spcAft>
                <a:spcPts val="600"/>
              </a:spcAft>
              <a:defRPr/>
            </a:pPr>
            <a:r>
              <a:rPr lang="en-US" altLang="en-US" sz="2800" dirty="0">
                <a:solidFill>
                  <a:schemeClr val="tx1"/>
                </a:solidFill>
              </a:rPr>
              <a:t>The agency must collect this information using another method. </a:t>
            </a:r>
          </a:p>
          <a:p>
            <a:pPr marL="1322388" lvl="3" eaLnBrk="1" hangingPunct="1">
              <a:lnSpc>
                <a:spcPct val="134000"/>
              </a:lnSpc>
              <a:spcAft>
                <a:spcPts val="600"/>
              </a:spcAft>
              <a:defRPr/>
            </a:pPr>
            <a:r>
              <a:rPr lang="en-US" altLang="en-US" sz="2200" dirty="0">
                <a:solidFill>
                  <a:schemeClr val="tx1"/>
                </a:solidFill>
              </a:rPr>
              <a:t>School enrollment data</a:t>
            </a:r>
          </a:p>
          <a:p>
            <a:pPr marL="1322388" lvl="3" eaLnBrk="1" hangingPunct="1">
              <a:lnSpc>
                <a:spcPct val="134000"/>
              </a:lnSpc>
              <a:spcAft>
                <a:spcPts val="600"/>
              </a:spcAft>
              <a:defRPr/>
            </a:pPr>
            <a:r>
              <a:rPr lang="en-US" altLang="en-US" sz="2200" dirty="0">
                <a:solidFill>
                  <a:schemeClr val="tx1"/>
                </a:solidFill>
              </a:rPr>
              <a:t>Direct certification data</a:t>
            </a:r>
          </a:p>
          <a:p>
            <a:pPr>
              <a:defRPr/>
            </a:pPr>
            <a:r>
              <a:rPr lang="en-US" altLang="en-US" sz="2800" dirty="0">
                <a:solidFill>
                  <a:schemeClr val="tx1"/>
                </a:solidFill>
              </a:rPr>
              <a:t>Additionally, online applications must provide an opportunity for applicants/participants to self-identify. </a:t>
            </a:r>
          </a:p>
          <a:p>
            <a:pPr eaLnBrk="1" hangingPunct="1">
              <a:defRPr/>
            </a:pPr>
            <a:endParaRPr lang="en-US" alt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DB0D8CF-2B08-B2FE-DEF8-F4E8C81718C9}"/>
              </a:ext>
            </a:extLst>
          </p:cNvPr>
          <p:cNvSpPr>
            <a:spLocks noGrp="1" noChangeArrowheads="1"/>
          </p:cNvSpPr>
          <p:nvPr>
            <p:ph type="title"/>
          </p:nvPr>
        </p:nvSpPr>
        <p:spPr>
          <a:xfrm>
            <a:off x="244475" y="333375"/>
            <a:ext cx="8013700" cy="1355725"/>
          </a:xfrm>
        </p:spPr>
        <p:txBody>
          <a:bodyPr/>
          <a:lstStyle/>
          <a:p>
            <a:pPr algn="ctr"/>
            <a:r>
              <a:rPr lang="en-US" altLang="en-US">
                <a:solidFill>
                  <a:schemeClr val="tx1"/>
                </a:solidFill>
              </a:rPr>
              <a:t>Race and Ethnicity Data Collection Methods</a:t>
            </a:r>
            <a:endParaRPr lang="en-US" altLang="en-US"/>
          </a:p>
        </p:txBody>
      </p:sp>
      <p:sp>
        <p:nvSpPr>
          <p:cNvPr id="101379" name="Content Placeholder 2">
            <a:extLst>
              <a:ext uri="{FF2B5EF4-FFF2-40B4-BE49-F238E27FC236}">
                <a16:creationId xmlns:a16="http://schemas.microsoft.com/office/drawing/2014/main" id="{09834434-28A8-1954-559F-D00E23A240B0}"/>
              </a:ext>
            </a:extLst>
          </p:cNvPr>
          <p:cNvSpPr>
            <a:spLocks noGrp="1" noChangeArrowheads="1"/>
          </p:cNvSpPr>
          <p:nvPr>
            <p:ph idx="1"/>
          </p:nvPr>
        </p:nvSpPr>
        <p:spPr>
          <a:xfrm>
            <a:off x="539750" y="1916113"/>
            <a:ext cx="7721600" cy="4179887"/>
          </a:xfrm>
        </p:spPr>
        <p:txBody>
          <a:bodyPr/>
          <a:lstStyle/>
          <a:p>
            <a:r>
              <a:rPr lang="en-US" altLang="en-US" sz="2800">
                <a:solidFill>
                  <a:schemeClr val="tx1"/>
                </a:solidFill>
              </a:rPr>
              <a:t>Collect and retained data at the service delivery point for each program as specified in the program regulations, instructions, policies and guidelines</a:t>
            </a:r>
            <a:r>
              <a:rPr lang="en-US" altLang="en-US" sz="1800">
                <a:latin typeface="Segoe UI" panose="020B0502040204020203" pitchFamily="34" charset="0"/>
              </a:rPr>
              <a:t>.</a:t>
            </a:r>
            <a:endParaRPr lang="en-US" altLang="en-US" sz="2800">
              <a:solidFill>
                <a:schemeClr val="tx1"/>
              </a:solidFill>
            </a:endParaRPr>
          </a:p>
          <a:p>
            <a:pPr eaLnBrk="1" hangingPunct="1">
              <a:lnSpc>
                <a:spcPct val="134000"/>
              </a:lnSpc>
              <a:spcAft>
                <a:spcPts val="600"/>
              </a:spcAft>
            </a:pPr>
            <a:r>
              <a:rPr lang="en-US" altLang="en-US" sz="2800">
                <a:solidFill>
                  <a:schemeClr val="tx1"/>
                </a:solidFill>
              </a:rPr>
              <a:t>Do not survey children.</a:t>
            </a:r>
          </a:p>
          <a:p>
            <a:pPr marL="174625" lvl="1" eaLnBrk="1" hangingPunct="1">
              <a:lnSpc>
                <a:spcPct val="134000"/>
              </a:lnSpc>
              <a:spcAft>
                <a:spcPts val="600"/>
              </a:spcAft>
            </a:pPr>
            <a:r>
              <a:rPr lang="en-US" altLang="en-US" sz="2800">
                <a:solidFill>
                  <a:schemeClr val="tx1"/>
                </a:solidFill>
              </a:rPr>
              <a:t>Pose questions to parents/legal guardians.</a:t>
            </a:r>
          </a:p>
          <a:p>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5A81A1F-560B-1B8C-5A51-7F0B7CD687CF}"/>
              </a:ext>
            </a:extLst>
          </p:cNvPr>
          <p:cNvSpPr>
            <a:spLocks noGrp="1" noChangeArrowheads="1"/>
          </p:cNvSpPr>
          <p:nvPr>
            <p:ph type="title"/>
          </p:nvPr>
        </p:nvSpPr>
        <p:spPr>
          <a:xfrm>
            <a:off x="215900" y="260350"/>
            <a:ext cx="8712200" cy="1655763"/>
          </a:xfrm>
        </p:spPr>
        <p:txBody>
          <a:bodyPr/>
          <a:lstStyle/>
          <a:p>
            <a:pPr algn="ctr" eaLnBrk="1" hangingPunct="1"/>
            <a:r>
              <a:rPr lang="en-US" altLang="en-US" dirty="0">
                <a:solidFill>
                  <a:schemeClr val="tx1"/>
                </a:solidFill>
              </a:rPr>
              <a:t>Race and Ethnicity Data Collection Disparities</a:t>
            </a:r>
          </a:p>
        </p:txBody>
      </p:sp>
      <p:sp>
        <p:nvSpPr>
          <p:cNvPr id="103427" name="Content Placeholder 3">
            <a:extLst>
              <a:ext uri="{FF2B5EF4-FFF2-40B4-BE49-F238E27FC236}">
                <a16:creationId xmlns:a16="http://schemas.microsoft.com/office/drawing/2014/main" id="{2E43F224-1018-3A0E-513C-782A3A07329F}"/>
              </a:ext>
            </a:extLst>
          </p:cNvPr>
          <p:cNvSpPr>
            <a:spLocks noGrp="1" noChangeArrowheads="1"/>
          </p:cNvSpPr>
          <p:nvPr>
            <p:ph idx="1"/>
          </p:nvPr>
        </p:nvSpPr>
        <p:spPr>
          <a:xfrm>
            <a:off x="468313" y="2205038"/>
            <a:ext cx="8064500" cy="4176712"/>
          </a:xfrm>
        </p:spPr>
        <p:txBody>
          <a:bodyPr/>
          <a:lstStyle/>
          <a:p>
            <a:pPr eaLnBrk="1" hangingPunct="1">
              <a:lnSpc>
                <a:spcPct val="100000"/>
              </a:lnSpc>
              <a:spcAft>
                <a:spcPts val="600"/>
              </a:spcAft>
            </a:pPr>
            <a:r>
              <a:rPr lang="en-US" altLang="en-US" sz="2800" dirty="0">
                <a:solidFill>
                  <a:schemeClr val="tx1"/>
                </a:solidFill>
              </a:rPr>
              <a:t>If disparities or incidents of underrepresentation exist, investigate the causes.</a:t>
            </a:r>
          </a:p>
          <a:p>
            <a:pPr eaLnBrk="1" hangingPunct="1">
              <a:lnSpc>
                <a:spcPct val="100000"/>
              </a:lnSpc>
              <a:spcAft>
                <a:spcPts val="600"/>
              </a:spcAft>
            </a:pPr>
            <a:r>
              <a:rPr lang="en-US" altLang="en-US" sz="2800" dirty="0">
                <a:solidFill>
                  <a:schemeClr val="tx1"/>
                </a:solidFill>
              </a:rPr>
              <a:t>If necessary, take action to ensure equal opportunity to participate in the program(s).</a:t>
            </a:r>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D9E29D7-7130-6513-B4F1-758B63AA1A29}"/>
              </a:ext>
            </a:extLst>
          </p:cNvPr>
          <p:cNvSpPr>
            <a:spLocks noGrp="1" noChangeArrowheads="1"/>
          </p:cNvSpPr>
          <p:nvPr>
            <p:ph type="title"/>
          </p:nvPr>
        </p:nvSpPr>
        <p:spPr/>
        <p:txBody>
          <a:bodyPr/>
          <a:lstStyle/>
          <a:p>
            <a:pPr algn="ctr" eaLnBrk="1" hangingPunct="1"/>
            <a:r>
              <a:rPr lang="en-US" altLang="en-US">
                <a:solidFill>
                  <a:schemeClr val="tx1"/>
                </a:solidFill>
              </a:rPr>
              <a:t>Civil Rights</a:t>
            </a:r>
          </a:p>
        </p:txBody>
      </p:sp>
      <p:sp>
        <p:nvSpPr>
          <p:cNvPr id="3" name="Content Placeholder 2">
            <a:extLst>
              <a:ext uri="{FF2B5EF4-FFF2-40B4-BE49-F238E27FC236}">
                <a16:creationId xmlns:a16="http://schemas.microsoft.com/office/drawing/2014/main" id="{CD33F7BE-CBF1-166C-56C0-5B417AECF4F0}"/>
              </a:ext>
            </a:extLst>
          </p:cNvPr>
          <p:cNvSpPr>
            <a:spLocks noGrp="1"/>
          </p:cNvSpPr>
          <p:nvPr>
            <p:ph idx="1"/>
          </p:nvPr>
        </p:nvSpPr>
        <p:spPr>
          <a:xfrm>
            <a:off x="539750" y="1965325"/>
            <a:ext cx="7721600" cy="4130675"/>
          </a:xfrm>
        </p:spPr>
        <p:txBody>
          <a:bodyPr rtlCol="0">
            <a:normAutofit/>
          </a:bodyPr>
          <a:lstStyle/>
          <a:p>
            <a:pPr marL="452628" indent="-137160" eaLnBrk="1" fontAlgn="auto" hangingPunct="1">
              <a:lnSpc>
                <a:spcPct val="100000"/>
              </a:lnSpc>
              <a:spcBef>
                <a:spcPts val="600"/>
              </a:spcBef>
              <a:spcAft>
                <a:spcPts val="0"/>
              </a:spcAft>
              <a:defRPr/>
            </a:pPr>
            <a:r>
              <a:rPr lang="en-US" altLang="en-US" sz="2800" dirty="0">
                <a:solidFill>
                  <a:schemeClr val="tx1"/>
                </a:solidFill>
              </a:rPr>
              <a:t>The rights of personal liberty guaranteed by the 13</a:t>
            </a:r>
            <a:r>
              <a:rPr lang="en-US" altLang="en-US" sz="2800" baseline="30000" dirty="0">
                <a:solidFill>
                  <a:schemeClr val="tx1"/>
                </a:solidFill>
              </a:rPr>
              <a:t>th</a:t>
            </a:r>
            <a:r>
              <a:rPr lang="en-US" altLang="en-US" sz="2800" dirty="0">
                <a:solidFill>
                  <a:schemeClr val="tx1"/>
                </a:solidFill>
              </a:rPr>
              <a:t> and 14</a:t>
            </a:r>
            <a:r>
              <a:rPr lang="en-US" altLang="en-US" sz="2800" baseline="30000" dirty="0">
                <a:solidFill>
                  <a:schemeClr val="tx1"/>
                </a:solidFill>
              </a:rPr>
              <a:t>th</a:t>
            </a:r>
            <a:r>
              <a:rPr lang="en-US" altLang="en-US" sz="2800" dirty="0">
                <a:solidFill>
                  <a:schemeClr val="tx1"/>
                </a:solidFill>
              </a:rPr>
              <a:t> Amendments of the Constitution and Acts of Congress</a:t>
            </a:r>
          </a:p>
          <a:p>
            <a:pPr marL="315468" indent="0" eaLnBrk="1" fontAlgn="auto" hangingPunct="1">
              <a:lnSpc>
                <a:spcPct val="100000"/>
              </a:lnSpc>
              <a:spcBef>
                <a:spcPts val="600"/>
              </a:spcBef>
              <a:spcAft>
                <a:spcPts val="0"/>
              </a:spcAft>
              <a:buFont typeface="Corbel" panose="020B0503020204020204" pitchFamily="34" charset="0"/>
              <a:buNone/>
              <a:defRPr/>
            </a:pPr>
            <a:endParaRPr lang="en-US" altLang="en-US" sz="2800" dirty="0">
              <a:solidFill>
                <a:schemeClr val="tx1"/>
              </a:solidFill>
            </a:endParaRPr>
          </a:p>
          <a:p>
            <a:pPr marL="452628" indent="-137160" eaLnBrk="1" fontAlgn="auto" hangingPunct="1">
              <a:lnSpc>
                <a:spcPct val="100000"/>
              </a:lnSpc>
              <a:spcBef>
                <a:spcPts val="600"/>
              </a:spcBef>
              <a:spcAft>
                <a:spcPts val="0"/>
              </a:spcAft>
              <a:defRPr/>
            </a:pPr>
            <a:r>
              <a:rPr lang="en-US" altLang="en-US" sz="2800" dirty="0">
                <a:solidFill>
                  <a:schemeClr val="tx1"/>
                </a:solidFill>
              </a:rPr>
              <a:t>Terms “civil rights” and “equal employment opportunity (EEO)” are </a:t>
            </a:r>
            <a:r>
              <a:rPr lang="en-US" altLang="en-US" sz="2800" u="sng" dirty="0">
                <a:solidFill>
                  <a:schemeClr val="tx1"/>
                </a:solidFill>
              </a:rPr>
              <a:t>not</a:t>
            </a:r>
            <a:r>
              <a:rPr lang="en-US" altLang="en-US" sz="2800" dirty="0">
                <a:solidFill>
                  <a:schemeClr val="tx1"/>
                </a:solidFill>
              </a:rPr>
              <a:t> interchangeable</a:t>
            </a:r>
          </a:p>
          <a:p>
            <a:pPr indent="-137160" eaLnBrk="1" fontAlgn="auto" hangingPunct="1">
              <a:spcAft>
                <a:spcPts val="0"/>
              </a:spcAft>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20D8E7B6-FF8E-2D3C-B7AD-14F35ABB7485}"/>
              </a:ext>
            </a:extLst>
          </p:cNvPr>
          <p:cNvSpPr>
            <a:spLocks noGrp="1" noChangeArrowheads="1"/>
          </p:cNvSpPr>
          <p:nvPr>
            <p:ph type="title"/>
          </p:nvPr>
        </p:nvSpPr>
        <p:spPr>
          <a:xfrm>
            <a:off x="250825" y="188913"/>
            <a:ext cx="8713788" cy="1439862"/>
          </a:xfrm>
        </p:spPr>
        <p:txBody>
          <a:bodyPr/>
          <a:lstStyle/>
          <a:p>
            <a:pPr algn="ctr" eaLnBrk="1" hangingPunct="1"/>
            <a:r>
              <a:rPr lang="en-US" altLang="en-US">
                <a:solidFill>
                  <a:schemeClr val="tx1"/>
                </a:solidFill>
              </a:rPr>
              <a:t>Limited English Proficiency (LEP)  and Program Access</a:t>
            </a:r>
          </a:p>
        </p:txBody>
      </p:sp>
      <p:sp>
        <p:nvSpPr>
          <p:cNvPr id="105475" name="Content Placeholder 3">
            <a:extLst>
              <a:ext uri="{FF2B5EF4-FFF2-40B4-BE49-F238E27FC236}">
                <a16:creationId xmlns:a16="http://schemas.microsoft.com/office/drawing/2014/main" id="{83154E99-009B-C1E3-F8B0-CEE5E4D0B1A2}"/>
              </a:ext>
            </a:extLst>
          </p:cNvPr>
          <p:cNvSpPr>
            <a:spLocks noGrp="1" noChangeArrowheads="1"/>
          </p:cNvSpPr>
          <p:nvPr>
            <p:ph idx="1"/>
          </p:nvPr>
        </p:nvSpPr>
        <p:spPr>
          <a:xfrm>
            <a:off x="468313" y="1773238"/>
            <a:ext cx="8207375" cy="4895850"/>
          </a:xfrm>
        </p:spPr>
        <p:txBody>
          <a:bodyPr/>
          <a:lstStyle/>
          <a:p>
            <a:pPr eaLnBrk="1" hangingPunct="1">
              <a:lnSpc>
                <a:spcPct val="134000"/>
              </a:lnSpc>
              <a:spcAft>
                <a:spcPts val="600"/>
              </a:spcAft>
            </a:pPr>
            <a:r>
              <a:rPr lang="en-US" altLang="en-US" sz="2800">
                <a:solidFill>
                  <a:schemeClr val="tx1"/>
                </a:solidFill>
              </a:rPr>
              <a:t>Who are persons with LEP?</a:t>
            </a:r>
          </a:p>
          <a:p>
            <a:pPr marL="628650" lvl="1" indent="-228600" eaLnBrk="1" hangingPunct="1">
              <a:lnSpc>
                <a:spcPct val="100000"/>
              </a:lnSpc>
              <a:spcBef>
                <a:spcPts val="600"/>
              </a:spcBef>
              <a:spcAft>
                <a:spcPct val="0"/>
              </a:spcAft>
              <a:buFont typeface="Arial" panose="020B0604020202020204" pitchFamily="34" charset="0"/>
              <a:buChar char="•"/>
            </a:pPr>
            <a:r>
              <a:rPr lang="en-US" altLang="en-US" sz="2800">
                <a:solidFill>
                  <a:schemeClr val="tx1"/>
                </a:solidFill>
              </a:rPr>
              <a:t>Individuals who do not speak English as their primary language and who have a limited ability to read, speak, write, or understand English because of their national origin.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78529E1-9C33-50E9-3398-5C3972485B8A}"/>
              </a:ext>
            </a:extLst>
          </p:cNvPr>
          <p:cNvSpPr>
            <a:spLocks noGrp="1" noChangeArrowheads="1"/>
          </p:cNvSpPr>
          <p:nvPr>
            <p:ph type="title"/>
          </p:nvPr>
        </p:nvSpPr>
        <p:spPr>
          <a:xfrm>
            <a:off x="250825" y="188913"/>
            <a:ext cx="8713788" cy="1119187"/>
          </a:xfrm>
        </p:spPr>
        <p:txBody>
          <a:bodyPr/>
          <a:lstStyle/>
          <a:p>
            <a:pPr algn="ctr" eaLnBrk="1" hangingPunct="1"/>
            <a:r>
              <a:rPr lang="en-US" altLang="en-US">
                <a:solidFill>
                  <a:schemeClr val="tx1"/>
                </a:solidFill>
              </a:rPr>
              <a:t>LEP and Program Access</a:t>
            </a:r>
          </a:p>
        </p:txBody>
      </p:sp>
      <p:sp>
        <p:nvSpPr>
          <p:cNvPr id="54275" name="Content Placeholder 3">
            <a:extLst>
              <a:ext uri="{FF2B5EF4-FFF2-40B4-BE49-F238E27FC236}">
                <a16:creationId xmlns:a16="http://schemas.microsoft.com/office/drawing/2014/main" id="{2E7DB134-9421-BEB2-7AA9-6211677C7220}"/>
              </a:ext>
            </a:extLst>
          </p:cNvPr>
          <p:cNvSpPr>
            <a:spLocks noGrp="1" noChangeArrowheads="1"/>
          </p:cNvSpPr>
          <p:nvPr>
            <p:ph idx="1"/>
          </p:nvPr>
        </p:nvSpPr>
        <p:spPr>
          <a:xfrm>
            <a:off x="107950" y="1412875"/>
            <a:ext cx="8856663" cy="5256213"/>
          </a:xfrm>
        </p:spPr>
        <p:txBody>
          <a:bodyPr/>
          <a:lstStyle/>
          <a:p>
            <a:pPr marL="739775" indent="-457200" eaLnBrk="1" hangingPunct="1">
              <a:lnSpc>
                <a:spcPct val="100000"/>
              </a:lnSpc>
              <a:spcBef>
                <a:spcPts val="600"/>
              </a:spcBef>
              <a:spcAft>
                <a:spcPts val="600"/>
              </a:spcAft>
              <a:buFont typeface="Arial" panose="020B0604020202020204" pitchFamily="34" charset="0"/>
              <a:buChar char="•"/>
              <a:defRPr/>
            </a:pPr>
            <a:r>
              <a:rPr lang="en-US" altLang="en-US" sz="2400" dirty="0">
                <a:solidFill>
                  <a:schemeClr val="tx1"/>
                </a:solidFill>
              </a:rPr>
              <a:t>Recipients of Federal financial assistance have a responsibility to take reasonable steps to ensure meaningful access to their programs and activities by persons with LEP.</a:t>
            </a:r>
          </a:p>
          <a:p>
            <a:pPr marL="739775" lvl="1" indent="-457200">
              <a:lnSpc>
                <a:spcPct val="100000"/>
              </a:lnSpc>
              <a:spcBef>
                <a:spcPts val="600"/>
              </a:spcBef>
              <a:spcAft>
                <a:spcPts val="600"/>
              </a:spcAft>
              <a:buClr>
                <a:srgbClr val="92D050"/>
              </a:buClr>
              <a:buSzPct val="90000"/>
              <a:buFont typeface="Arial" panose="020B0604020202020204" pitchFamily="34" charset="0"/>
              <a:buChar char="•"/>
              <a:defRPr/>
            </a:pPr>
            <a:r>
              <a:rPr lang="en-US" sz="2400" dirty="0">
                <a:solidFill>
                  <a:schemeClr val="tx1"/>
                </a:solidFill>
              </a:rPr>
              <a:t>Provide reasonable, timely, appropriate, and competent language services at no cost to individuals with LEP.</a:t>
            </a:r>
          </a:p>
          <a:p>
            <a:pPr marL="739775" lvl="1" indent="-457200">
              <a:lnSpc>
                <a:spcPct val="100000"/>
              </a:lnSpc>
              <a:spcBef>
                <a:spcPts val="600"/>
              </a:spcBef>
              <a:spcAft>
                <a:spcPts val="600"/>
              </a:spcAft>
              <a:buClr>
                <a:srgbClr val="92D050"/>
              </a:buClr>
              <a:buSzPct val="90000"/>
              <a:buFont typeface="Arial" panose="020B0604020202020204" pitchFamily="34" charset="0"/>
              <a:buChar char="•"/>
              <a:defRPr/>
            </a:pPr>
            <a:r>
              <a:rPr lang="en-US" sz="2400" dirty="0">
                <a:solidFill>
                  <a:schemeClr val="tx1"/>
                </a:solidFill>
              </a:rPr>
              <a:t>Ensure online services such (ex., </a:t>
            </a:r>
            <a:r>
              <a:rPr lang="en-US" sz="2400" dirty="0" err="1">
                <a:solidFill>
                  <a:schemeClr val="tx1"/>
                </a:solidFill>
              </a:rPr>
              <a:t>PayPams</a:t>
            </a:r>
            <a:r>
              <a:rPr lang="en-US" sz="2400" dirty="0">
                <a:solidFill>
                  <a:schemeClr val="tx1"/>
                </a:solidFill>
              </a:rPr>
              <a:t> or School Bucks) include translated versions of the school meal application or information on how to request them. </a:t>
            </a:r>
          </a:p>
          <a:p>
            <a:pPr marL="739775" lvl="1" indent="-457200">
              <a:lnSpc>
                <a:spcPct val="100000"/>
              </a:lnSpc>
              <a:spcBef>
                <a:spcPts val="600"/>
              </a:spcBef>
              <a:spcAft>
                <a:spcPts val="600"/>
              </a:spcAft>
              <a:buClr>
                <a:srgbClr val="92D050"/>
              </a:buClr>
              <a:buSzPct val="90000"/>
              <a:buFont typeface="Arial" panose="020B0604020202020204" pitchFamily="34" charset="0"/>
              <a:buChar char="•"/>
              <a:defRPr/>
            </a:pPr>
            <a:r>
              <a:rPr lang="en-US" altLang="en-US" sz="2400" dirty="0">
                <a:solidFill>
                  <a:schemeClr val="tx1"/>
                </a:solidFill>
              </a:rPr>
              <a:t>LEA/SFA  must develop a Language Access Plan with policies and procedures to ensure meaningful access that coincides with the ALSDE’s plan, policies, and procedures.</a:t>
            </a:r>
          </a:p>
          <a:p>
            <a:pPr marL="687388" lvl="1" indent="-457200">
              <a:spcBef>
                <a:spcPts val="600"/>
              </a:spcBef>
              <a:buClr>
                <a:srgbClr val="92D050"/>
              </a:buClr>
              <a:buSzPct val="90000"/>
              <a:buFont typeface="Arial" panose="020B0604020202020204" pitchFamily="34" charset="0"/>
              <a:buChar char="•"/>
              <a:defRPr/>
            </a:pPr>
            <a:endParaRPr lang="en-US" sz="2800" dirty="0">
              <a:solidFill>
                <a:schemeClr val="tx1"/>
              </a:solidFill>
            </a:endParaRPr>
          </a:p>
          <a:p>
            <a:pPr marL="628650" indent="-228600" eaLnBrk="1" hangingPunct="1">
              <a:lnSpc>
                <a:spcPct val="100000"/>
              </a:lnSpc>
              <a:spcBef>
                <a:spcPts val="600"/>
              </a:spcBef>
              <a:spcAft>
                <a:spcPts val="1200"/>
              </a:spcAft>
              <a:buFont typeface="Arial" panose="020B0604020202020204" pitchFamily="34" charset="0"/>
              <a:buChar char="•"/>
              <a:defRPr/>
            </a:pPr>
            <a:endParaRPr lang="en-US" altLang="en-US" sz="28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30AF4DE0-1800-5AC1-73FD-63468618F180}"/>
              </a:ext>
            </a:extLst>
          </p:cNvPr>
          <p:cNvSpPr>
            <a:spLocks noGrp="1" noChangeArrowheads="1"/>
          </p:cNvSpPr>
          <p:nvPr>
            <p:ph type="title"/>
          </p:nvPr>
        </p:nvSpPr>
        <p:spPr>
          <a:xfrm>
            <a:off x="254000" y="188913"/>
            <a:ext cx="8856663" cy="1355725"/>
          </a:xfrm>
        </p:spPr>
        <p:txBody>
          <a:bodyPr/>
          <a:lstStyle/>
          <a:p>
            <a:pPr algn="ctr" eaLnBrk="1" hangingPunct="1"/>
            <a:r>
              <a:rPr lang="en-US" altLang="en-US">
                <a:solidFill>
                  <a:schemeClr val="tx1"/>
                </a:solidFill>
              </a:rPr>
              <a:t>LEP and Program Access</a:t>
            </a:r>
          </a:p>
        </p:txBody>
      </p:sp>
      <p:sp>
        <p:nvSpPr>
          <p:cNvPr id="55299" name="Content Placeholder 2">
            <a:extLst>
              <a:ext uri="{FF2B5EF4-FFF2-40B4-BE49-F238E27FC236}">
                <a16:creationId xmlns:a16="http://schemas.microsoft.com/office/drawing/2014/main" id="{855C3B24-C78B-3D63-3889-9269E2B065ED}"/>
              </a:ext>
            </a:extLst>
          </p:cNvPr>
          <p:cNvSpPr>
            <a:spLocks noGrp="1" noChangeArrowheads="1"/>
          </p:cNvSpPr>
          <p:nvPr>
            <p:ph idx="1"/>
          </p:nvPr>
        </p:nvSpPr>
        <p:spPr>
          <a:xfrm>
            <a:off x="395288" y="1341438"/>
            <a:ext cx="8497887" cy="4830762"/>
          </a:xfrm>
        </p:spPr>
        <p:txBody>
          <a:bodyPr/>
          <a:lstStyle/>
          <a:p>
            <a:pPr marL="400050" indent="-287338" eaLnBrk="1" hangingPunct="1">
              <a:lnSpc>
                <a:spcPct val="100000"/>
              </a:lnSpc>
              <a:spcBef>
                <a:spcPts val="600"/>
              </a:spcBef>
              <a:spcAft>
                <a:spcPts val="0"/>
              </a:spcAft>
              <a:defRPr/>
            </a:pPr>
            <a:r>
              <a:rPr lang="en-US" altLang="en-US" sz="2800" dirty="0">
                <a:solidFill>
                  <a:schemeClr val="tx1"/>
                </a:solidFill>
              </a:rPr>
              <a:t>Failure to provide “meaningful” access to persons with LEP could be discrimination on the basis of national origin.</a:t>
            </a:r>
          </a:p>
          <a:p>
            <a:pPr eaLnBrk="1" hangingPunct="1">
              <a:lnSpc>
                <a:spcPct val="100000"/>
              </a:lnSpc>
              <a:spcBef>
                <a:spcPts val="600"/>
              </a:spcBef>
              <a:spcAft>
                <a:spcPts val="0"/>
              </a:spcAft>
              <a:defRPr/>
            </a:pPr>
            <a:endParaRPr lang="en-US" altLang="en-US" sz="2800" dirty="0">
              <a:solidFill>
                <a:schemeClr val="tx1"/>
              </a:solidFill>
            </a:endParaRPr>
          </a:p>
          <a:p>
            <a:pPr lvl="1" indent="-230188" eaLnBrk="1" hangingPunct="1">
              <a:lnSpc>
                <a:spcPct val="100000"/>
              </a:lnSpc>
              <a:spcBef>
                <a:spcPts val="600"/>
              </a:spcBef>
              <a:spcAft>
                <a:spcPts val="0"/>
              </a:spcAft>
              <a:defRPr/>
            </a:pPr>
            <a:r>
              <a:rPr lang="en-US" altLang="en-US" sz="2800" dirty="0">
                <a:solidFill>
                  <a:schemeClr val="tx1"/>
                </a:solidFill>
              </a:rPr>
              <a:t>Title VI and its USDA implementing regulations at </a:t>
            </a:r>
            <a:r>
              <a:rPr lang="en-US" altLang="en-US" sz="2800" dirty="0">
                <a:solidFill>
                  <a:schemeClr val="accent4">
                    <a:lumMod val="75000"/>
                  </a:schemeClr>
                </a:solidFill>
                <a:hlinkClick r:id="rId3">
                  <a:extLst>
                    <a:ext uri="{A12FA001-AC4F-418D-AE19-62706E023703}">
                      <ahyp:hlinkClr xmlns:ahyp="http://schemas.microsoft.com/office/drawing/2018/hyperlinkcolor" val="tx"/>
                    </a:ext>
                  </a:extLst>
                </a:hlinkClick>
              </a:rPr>
              <a:t>7 CFR 15</a:t>
            </a:r>
            <a:r>
              <a:rPr lang="en-US" altLang="en-US" sz="2800" dirty="0">
                <a:solidFill>
                  <a:schemeClr val="tx1"/>
                </a:solidFill>
              </a:rPr>
              <a:t>, </a:t>
            </a:r>
            <a:r>
              <a:rPr lang="en-US" altLang="en-US" sz="2800" dirty="0">
                <a:solidFill>
                  <a:schemeClr val="accent4">
                    <a:lumMod val="75000"/>
                  </a:schemeClr>
                </a:solidFill>
                <a:hlinkClick r:id="rId4">
                  <a:extLst>
                    <a:ext uri="{A12FA001-AC4F-418D-AE19-62706E023703}">
                      <ahyp:hlinkClr xmlns:ahyp="http://schemas.microsoft.com/office/drawing/2018/hyperlinkcolor" val="tx"/>
                    </a:ext>
                  </a:extLst>
                </a:hlinkClick>
              </a:rPr>
              <a:t>Executive Order 13166</a:t>
            </a:r>
            <a:r>
              <a:rPr lang="en-US" altLang="en-US" sz="2800" dirty="0">
                <a:solidFill>
                  <a:schemeClr val="tx1"/>
                </a:solidFill>
              </a:rPr>
              <a:t>, </a:t>
            </a:r>
            <a:r>
              <a:rPr lang="en-US" altLang="en-US" sz="2800" dirty="0">
                <a:solidFill>
                  <a:schemeClr val="accent4">
                    <a:lumMod val="75000"/>
                  </a:schemeClr>
                </a:solidFill>
                <a:hlinkClick r:id="rId5">
                  <a:extLst>
                    <a:ext uri="{A12FA001-AC4F-418D-AE19-62706E023703}">
                      <ahyp:hlinkClr xmlns:ahyp="http://schemas.microsoft.com/office/drawing/2018/hyperlinkcolor" val="tx"/>
                    </a:ext>
                  </a:extLst>
                </a:hlinkClick>
              </a:rPr>
              <a:t>USDA LEP Guidance </a:t>
            </a:r>
            <a:r>
              <a:rPr lang="en-US" altLang="en-US" sz="2800" dirty="0">
                <a:solidFill>
                  <a:schemeClr val="tx1"/>
                </a:solidFill>
              </a:rPr>
              <a:t>and the </a:t>
            </a:r>
            <a:r>
              <a:rPr lang="en-US" altLang="en-US" sz="2800" i="1" u="sng" dirty="0">
                <a:solidFill>
                  <a:schemeClr val="accent4">
                    <a:lumMod val="75000"/>
                  </a:schemeClr>
                </a:solidFill>
                <a:hlinkClick r:id="rId6">
                  <a:extLst>
                    <a:ext uri="{A12FA001-AC4F-418D-AE19-62706E023703}">
                      <ahyp:hlinkClr xmlns:ahyp="http://schemas.microsoft.com/office/drawing/2018/hyperlinkcolor" val="tx"/>
                    </a:ext>
                  </a:extLst>
                </a:hlinkClick>
              </a:rPr>
              <a:t>USDA FNS Meaningful Access for Persons with Limited English Proficiency (LEP) in the School Meal Programs: Guidance and Q&amp;As (Memo SP 37-2016, May 25, 2016)</a:t>
            </a:r>
            <a:r>
              <a:rPr lang="en-US" altLang="en-US" sz="2800" i="1" dirty="0">
                <a:solidFill>
                  <a:schemeClr val="accent4">
                    <a:lumMod val="75000"/>
                  </a:schemeClr>
                </a:solidFill>
              </a:rPr>
              <a:t> </a:t>
            </a:r>
            <a:endParaRPr lang="en-US" altLang="en-US" sz="2800" dirty="0">
              <a:solidFill>
                <a:schemeClr val="accent4">
                  <a:lumMod val="75000"/>
                </a:schemeClr>
              </a:solidFill>
            </a:endParaRPr>
          </a:p>
          <a:p>
            <a:pPr eaLnBrk="1" hangingPunct="1">
              <a:defRPr/>
            </a:pP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F7B90828-B248-DB07-B71B-C1399D47559F}"/>
              </a:ext>
            </a:extLst>
          </p:cNvPr>
          <p:cNvSpPr>
            <a:spLocks noGrp="1" noChangeArrowheads="1"/>
          </p:cNvSpPr>
          <p:nvPr>
            <p:ph type="title"/>
          </p:nvPr>
        </p:nvSpPr>
        <p:spPr>
          <a:xfrm>
            <a:off x="249238" y="188913"/>
            <a:ext cx="8715375" cy="914400"/>
          </a:xfrm>
        </p:spPr>
        <p:txBody>
          <a:bodyPr/>
          <a:lstStyle/>
          <a:p>
            <a:pPr algn="ctr" eaLnBrk="1" hangingPunct="1"/>
            <a:r>
              <a:rPr lang="en-US" altLang="en-US">
                <a:solidFill>
                  <a:schemeClr val="tx1"/>
                </a:solidFill>
              </a:rPr>
              <a:t>LEP and Program Access</a:t>
            </a:r>
          </a:p>
        </p:txBody>
      </p:sp>
      <p:sp>
        <p:nvSpPr>
          <p:cNvPr id="54275" name="Content Placeholder 3">
            <a:extLst>
              <a:ext uri="{FF2B5EF4-FFF2-40B4-BE49-F238E27FC236}">
                <a16:creationId xmlns:a16="http://schemas.microsoft.com/office/drawing/2014/main" id="{6D134E36-3DBC-5906-36E3-9E640E98726B}"/>
              </a:ext>
            </a:extLst>
          </p:cNvPr>
          <p:cNvSpPr>
            <a:spLocks noGrp="1" noChangeArrowheads="1"/>
          </p:cNvSpPr>
          <p:nvPr>
            <p:ph idx="1"/>
          </p:nvPr>
        </p:nvSpPr>
        <p:spPr>
          <a:xfrm>
            <a:off x="179388" y="1196975"/>
            <a:ext cx="8785225" cy="5472113"/>
          </a:xfrm>
        </p:spPr>
        <p:txBody>
          <a:bodyPr/>
          <a:lstStyle/>
          <a:p>
            <a:pPr eaLnBrk="1" hangingPunct="1">
              <a:lnSpc>
                <a:spcPct val="100000"/>
              </a:lnSpc>
              <a:spcBef>
                <a:spcPts val="600"/>
              </a:spcBef>
              <a:spcAft>
                <a:spcPts val="0"/>
              </a:spcAft>
              <a:defRPr/>
            </a:pPr>
            <a:r>
              <a:rPr lang="en-US" altLang="en-US" sz="2800" dirty="0">
                <a:solidFill>
                  <a:schemeClr val="tx1"/>
                </a:solidFill>
              </a:rPr>
              <a:t>Factors included in ensuring “meaningful” access: </a:t>
            </a:r>
          </a:p>
          <a:p>
            <a:pPr eaLnBrk="1" hangingPunct="1">
              <a:lnSpc>
                <a:spcPct val="100000"/>
              </a:lnSpc>
              <a:spcBef>
                <a:spcPts val="600"/>
              </a:spcBef>
              <a:spcAft>
                <a:spcPts val="0"/>
              </a:spcAft>
              <a:defRPr/>
            </a:pPr>
            <a:endParaRPr lang="en-US" altLang="en-US" sz="2800" dirty="0">
              <a:solidFill>
                <a:schemeClr val="tx1"/>
              </a:solidFill>
            </a:endParaRPr>
          </a:p>
          <a:p>
            <a:pPr lvl="1" eaLnBrk="1" hangingPunct="1">
              <a:lnSpc>
                <a:spcPct val="100000"/>
              </a:lnSpc>
              <a:spcBef>
                <a:spcPts val="600"/>
              </a:spcBef>
              <a:spcAft>
                <a:spcPts val="0"/>
              </a:spcAft>
              <a:defRPr/>
            </a:pPr>
            <a:r>
              <a:rPr lang="en-US" sz="2800" dirty="0">
                <a:solidFill>
                  <a:schemeClr val="tx1"/>
                </a:solidFill>
              </a:rPr>
              <a:t>Conduct a self-assessment of need and available resources. </a:t>
            </a:r>
          </a:p>
          <a:p>
            <a:pPr lvl="1" eaLnBrk="1" hangingPunct="1">
              <a:lnSpc>
                <a:spcPct val="100000"/>
              </a:lnSpc>
              <a:spcBef>
                <a:spcPts val="600"/>
              </a:spcBef>
              <a:spcAft>
                <a:spcPts val="0"/>
              </a:spcAft>
              <a:defRPr/>
            </a:pPr>
            <a:endParaRPr lang="en-US" sz="2800" dirty="0">
              <a:solidFill>
                <a:schemeClr val="tx1"/>
              </a:solidFill>
            </a:endParaRPr>
          </a:p>
          <a:p>
            <a:pPr lvl="1" eaLnBrk="1" hangingPunct="1">
              <a:lnSpc>
                <a:spcPct val="100000"/>
              </a:lnSpc>
              <a:spcBef>
                <a:spcPts val="600"/>
              </a:spcBef>
              <a:spcAft>
                <a:spcPts val="0"/>
              </a:spcAft>
              <a:defRPr/>
            </a:pPr>
            <a:r>
              <a:rPr lang="en-US" sz="2800" dirty="0">
                <a:solidFill>
                  <a:schemeClr val="tx1"/>
                </a:solidFill>
              </a:rPr>
              <a:t>The four-factor analysis is a ‘‘starting point’’ to help determine what type of language assistance is reasonable when ensuring meaningful access.</a:t>
            </a:r>
            <a:endParaRPr lang="en-US" altLang="en-US" sz="2800" dirty="0">
              <a:solidFill>
                <a:schemeClr val="tx1"/>
              </a:solidFill>
            </a:endParaRPr>
          </a:p>
          <a:p>
            <a:pPr marL="206375" lvl="1" indent="0" eaLnBrk="1" hangingPunct="1">
              <a:lnSpc>
                <a:spcPct val="100000"/>
              </a:lnSpc>
              <a:spcBef>
                <a:spcPts val="600"/>
              </a:spcBef>
              <a:spcAft>
                <a:spcPts val="0"/>
              </a:spcAft>
              <a:buFont typeface="Corbel" panose="020B0503020204020204" pitchFamily="34" charset="0"/>
              <a:buNone/>
              <a:defRPr/>
            </a:pPr>
            <a:r>
              <a:rPr lang="en-US" altLang="en-US" sz="2800" dirty="0">
                <a:solidFill>
                  <a:schemeClr val="tx1"/>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AF2F0DBD-FB91-AC9A-D8A2-E6767DEB4B70}"/>
              </a:ext>
            </a:extLst>
          </p:cNvPr>
          <p:cNvSpPr>
            <a:spLocks noGrp="1" noChangeArrowheads="1"/>
          </p:cNvSpPr>
          <p:nvPr>
            <p:ph type="title"/>
          </p:nvPr>
        </p:nvSpPr>
        <p:spPr>
          <a:xfrm>
            <a:off x="431800" y="404813"/>
            <a:ext cx="8280400" cy="1355725"/>
          </a:xfrm>
        </p:spPr>
        <p:txBody>
          <a:bodyPr/>
          <a:lstStyle/>
          <a:p>
            <a:pPr algn="ctr"/>
            <a:r>
              <a:rPr lang="en-US" altLang="en-US">
                <a:solidFill>
                  <a:schemeClr val="tx1"/>
                </a:solidFill>
              </a:rPr>
              <a:t>LEP: Four Factor Analysis</a:t>
            </a:r>
          </a:p>
        </p:txBody>
      </p:sp>
      <p:sp>
        <p:nvSpPr>
          <p:cNvPr id="57347" name="Content Placeholder 2">
            <a:extLst>
              <a:ext uri="{FF2B5EF4-FFF2-40B4-BE49-F238E27FC236}">
                <a16:creationId xmlns:a16="http://schemas.microsoft.com/office/drawing/2014/main" id="{BD5DCB82-C2A5-F037-A25E-CA4B35399E27}"/>
              </a:ext>
            </a:extLst>
          </p:cNvPr>
          <p:cNvSpPr>
            <a:spLocks noGrp="1" noChangeArrowheads="1"/>
          </p:cNvSpPr>
          <p:nvPr>
            <p:ph idx="1"/>
          </p:nvPr>
        </p:nvSpPr>
        <p:spPr>
          <a:xfrm>
            <a:off x="431800" y="1628800"/>
            <a:ext cx="7812088" cy="5043488"/>
          </a:xfrm>
        </p:spPr>
        <p:txBody>
          <a:bodyPr/>
          <a:lstStyle/>
          <a:p>
            <a:pPr marL="206375" lvl="1" indent="0" eaLnBrk="1" hangingPunct="1">
              <a:lnSpc>
                <a:spcPct val="100000"/>
              </a:lnSpc>
              <a:spcAft>
                <a:spcPts val="600"/>
              </a:spcAft>
              <a:buFont typeface="Corbel" panose="020B0503020204020204" pitchFamily="34" charset="0"/>
              <a:buNone/>
              <a:defRPr/>
            </a:pPr>
            <a:r>
              <a:rPr lang="en-US" altLang="en-US" sz="2800" dirty="0">
                <a:solidFill>
                  <a:schemeClr val="tx1"/>
                </a:solidFill>
              </a:rPr>
              <a:t>1. </a:t>
            </a:r>
            <a:r>
              <a:rPr lang="en-US" altLang="en-US" sz="2800" u="sng" dirty="0">
                <a:solidFill>
                  <a:schemeClr val="tx1"/>
                </a:solidFill>
              </a:rPr>
              <a:t>Identify the LEP Communities in your area.</a:t>
            </a:r>
          </a:p>
          <a:p>
            <a:pPr marL="617538" lvl="3" indent="0" eaLnBrk="1" hangingPunct="1">
              <a:lnSpc>
                <a:spcPct val="100000"/>
              </a:lnSpc>
              <a:spcBef>
                <a:spcPts val="600"/>
              </a:spcBef>
              <a:spcAft>
                <a:spcPts val="600"/>
              </a:spcAft>
              <a:buFont typeface="Corbel" panose="020B0503020204020204" pitchFamily="34" charset="0"/>
              <a:buNone/>
              <a:defRPr/>
            </a:pPr>
            <a:r>
              <a:rPr lang="en-US" altLang="en-US" sz="2400" dirty="0">
                <a:solidFill>
                  <a:schemeClr val="tx1"/>
                </a:solidFill>
              </a:rPr>
              <a:t>Assess the number or proportion of persons with LEP from each language group within service area to determine appropriate language assistance services.</a:t>
            </a:r>
          </a:p>
          <a:p>
            <a:pPr marL="574675" lvl="1" indent="-368300" eaLnBrk="1" hangingPunct="1">
              <a:lnSpc>
                <a:spcPct val="100000"/>
              </a:lnSpc>
              <a:spcBef>
                <a:spcPts val="600"/>
              </a:spcBef>
              <a:spcAft>
                <a:spcPts val="600"/>
              </a:spcAft>
              <a:buFont typeface="Corbel" panose="020B0503020204020204" pitchFamily="34" charset="0"/>
              <a:buNone/>
              <a:defRPr/>
            </a:pPr>
            <a:r>
              <a:rPr lang="en-US" altLang="en-US" sz="2800" dirty="0">
                <a:solidFill>
                  <a:schemeClr val="tx1"/>
                </a:solidFill>
              </a:rPr>
              <a:t>2. Determine the frequency with which LEP persons encounter the program.</a:t>
            </a:r>
          </a:p>
          <a:p>
            <a:pPr marL="627063" lvl="1" indent="0" eaLnBrk="1" hangingPunct="1">
              <a:lnSpc>
                <a:spcPct val="100000"/>
              </a:lnSpc>
              <a:spcBef>
                <a:spcPts val="600"/>
              </a:spcBef>
              <a:spcAft>
                <a:spcPts val="0"/>
              </a:spcAft>
              <a:buFont typeface="Corbel" panose="020B0503020204020204" pitchFamily="34" charset="0"/>
              <a:buNone/>
              <a:defRPr/>
            </a:pPr>
            <a:r>
              <a:rPr lang="en-US" altLang="en-US" sz="2400" dirty="0">
                <a:solidFill>
                  <a:schemeClr val="tx1"/>
                </a:solidFill>
              </a:rPr>
              <a:t>This may include students with LEP and their families applying for program benefits, participating in your meal programs, meeting with school nutrition staff or accessing your website. </a:t>
            </a:r>
          </a:p>
          <a:p>
            <a:pPr lvl="3" eaLnBrk="1" hangingPunct="1">
              <a:lnSpc>
                <a:spcPct val="134000"/>
              </a:lnSpc>
              <a:spcAft>
                <a:spcPts val="600"/>
              </a:spcAft>
              <a:buFont typeface="Arial" panose="020B0604020202020204" pitchFamily="34" charset="0"/>
              <a:buChar char="•"/>
              <a:defRPr/>
            </a:pP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9FC82453-EF32-D98C-AC5E-3780790A5E8F}"/>
              </a:ext>
            </a:extLst>
          </p:cNvPr>
          <p:cNvSpPr>
            <a:spLocks noGrp="1" noChangeArrowheads="1"/>
          </p:cNvSpPr>
          <p:nvPr>
            <p:ph type="title"/>
          </p:nvPr>
        </p:nvSpPr>
        <p:spPr>
          <a:xfrm>
            <a:off x="357188" y="260350"/>
            <a:ext cx="8429625" cy="1355725"/>
          </a:xfrm>
        </p:spPr>
        <p:txBody>
          <a:bodyPr/>
          <a:lstStyle/>
          <a:p>
            <a:pPr algn="ctr"/>
            <a:r>
              <a:rPr lang="en-US" altLang="en-US">
                <a:solidFill>
                  <a:schemeClr val="tx1"/>
                </a:solidFill>
              </a:rPr>
              <a:t>LEP: Four Factor Analysis</a:t>
            </a:r>
            <a:endParaRPr lang="en-US" altLang="en-US"/>
          </a:p>
        </p:txBody>
      </p:sp>
      <p:sp>
        <p:nvSpPr>
          <p:cNvPr id="115715" name="Content Placeholder 2">
            <a:extLst>
              <a:ext uri="{FF2B5EF4-FFF2-40B4-BE49-F238E27FC236}">
                <a16:creationId xmlns:a16="http://schemas.microsoft.com/office/drawing/2014/main" id="{95713EA1-F69B-A80F-C344-6E48A8014970}"/>
              </a:ext>
            </a:extLst>
          </p:cNvPr>
          <p:cNvSpPr>
            <a:spLocks noGrp="1" noChangeArrowheads="1"/>
          </p:cNvSpPr>
          <p:nvPr>
            <p:ph idx="1"/>
          </p:nvPr>
        </p:nvSpPr>
        <p:spPr>
          <a:xfrm>
            <a:off x="357188" y="1773238"/>
            <a:ext cx="8318500" cy="4824412"/>
          </a:xfrm>
        </p:spPr>
        <p:txBody>
          <a:bodyPr/>
          <a:lstStyle/>
          <a:p>
            <a:pPr marL="206375" lvl="1" indent="0" eaLnBrk="1" hangingPunct="1">
              <a:lnSpc>
                <a:spcPct val="100000"/>
              </a:lnSpc>
              <a:spcBef>
                <a:spcPts val="600"/>
              </a:spcBef>
              <a:spcAft>
                <a:spcPct val="0"/>
              </a:spcAft>
              <a:buFont typeface="Corbel" panose="020B0503020204020204" pitchFamily="34" charset="0"/>
              <a:buNone/>
            </a:pPr>
            <a:r>
              <a:rPr lang="en-US" altLang="en-US" sz="2800" dirty="0">
                <a:solidFill>
                  <a:schemeClr val="tx1"/>
                </a:solidFill>
              </a:rPr>
              <a:t>3. Determine the nature and importance of the 	program, activity, or service provided by the 	program to people’s lives</a:t>
            </a:r>
          </a:p>
          <a:p>
            <a:pPr marL="206375" lvl="1" indent="0" eaLnBrk="1" hangingPunct="1">
              <a:lnSpc>
                <a:spcPct val="100000"/>
              </a:lnSpc>
              <a:spcBef>
                <a:spcPts val="600"/>
              </a:spcBef>
              <a:spcAft>
                <a:spcPct val="0"/>
              </a:spcAft>
              <a:buFont typeface="Corbel" panose="020B0503020204020204" pitchFamily="34" charset="0"/>
              <a:buNone/>
            </a:pPr>
            <a:endParaRPr lang="en-US" altLang="en-US" sz="2800" dirty="0">
              <a:solidFill>
                <a:schemeClr val="tx1"/>
              </a:solidFill>
            </a:endParaRPr>
          </a:p>
          <a:p>
            <a:pPr marL="206375" lvl="1" indent="0" eaLnBrk="1" hangingPunct="1">
              <a:lnSpc>
                <a:spcPct val="100000"/>
              </a:lnSpc>
              <a:spcBef>
                <a:spcPts val="600"/>
              </a:spcBef>
              <a:spcAft>
                <a:spcPct val="0"/>
              </a:spcAft>
              <a:buFont typeface="Corbel" panose="020B0503020204020204" pitchFamily="34" charset="0"/>
              <a:buNone/>
            </a:pPr>
            <a:r>
              <a:rPr lang="en-US" altLang="en-US" sz="2800" dirty="0">
                <a:solidFill>
                  <a:schemeClr val="tx1"/>
                </a:solidFill>
              </a:rPr>
              <a:t>4. Determine the resources available and the costs. </a:t>
            </a:r>
          </a:p>
          <a:p>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5369BD4D-1D84-3910-08AD-010B25E6DCDF}"/>
              </a:ext>
            </a:extLst>
          </p:cNvPr>
          <p:cNvSpPr>
            <a:spLocks noGrp="1" noChangeArrowheads="1"/>
          </p:cNvSpPr>
          <p:nvPr>
            <p:ph type="title"/>
          </p:nvPr>
        </p:nvSpPr>
        <p:spPr>
          <a:xfrm>
            <a:off x="250825" y="188913"/>
            <a:ext cx="8642350" cy="914400"/>
          </a:xfrm>
        </p:spPr>
        <p:txBody>
          <a:bodyPr/>
          <a:lstStyle/>
          <a:p>
            <a:pPr algn="ctr" eaLnBrk="1" hangingPunct="1"/>
            <a:r>
              <a:rPr lang="en-US" altLang="en-US">
                <a:solidFill>
                  <a:schemeClr val="tx1"/>
                </a:solidFill>
              </a:rPr>
              <a:t>LEP and Program Access</a:t>
            </a:r>
          </a:p>
        </p:txBody>
      </p:sp>
      <p:sp>
        <p:nvSpPr>
          <p:cNvPr id="117763" name="Content Placeholder 3">
            <a:extLst>
              <a:ext uri="{FF2B5EF4-FFF2-40B4-BE49-F238E27FC236}">
                <a16:creationId xmlns:a16="http://schemas.microsoft.com/office/drawing/2014/main" id="{9754F9CB-4D23-6330-8970-2F72591775BD}"/>
              </a:ext>
            </a:extLst>
          </p:cNvPr>
          <p:cNvSpPr>
            <a:spLocks noGrp="1" noChangeArrowheads="1"/>
          </p:cNvSpPr>
          <p:nvPr>
            <p:ph idx="1"/>
          </p:nvPr>
        </p:nvSpPr>
        <p:spPr>
          <a:xfrm>
            <a:off x="395288" y="1412875"/>
            <a:ext cx="8278812" cy="5111750"/>
          </a:xfrm>
        </p:spPr>
        <p:txBody>
          <a:bodyPr/>
          <a:lstStyle/>
          <a:p>
            <a:pPr eaLnBrk="1" hangingPunct="1">
              <a:lnSpc>
                <a:spcPct val="100000"/>
              </a:lnSpc>
              <a:spcAft>
                <a:spcPts val="600"/>
              </a:spcAft>
            </a:pPr>
            <a:r>
              <a:rPr lang="en-US" altLang="en-US" sz="2800" dirty="0">
                <a:solidFill>
                  <a:schemeClr val="tx1"/>
                </a:solidFill>
              </a:rPr>
              <a:t>ALSDE will conduct an assessment to determine language profile for the State, taking into account regional differences and updating as appropriate. </a:t>
            </a:r>
          </a:p>
          <a:p>
            <a:pPr eaLnBrk="1" hangingPunct="1">
              <a:lnSpc>
                <a:spcPct val="134000"/>
              </a:lnSpc>
              <a:spcAft>
                <a:spcPts val="600"/>
              </a:spcAft>
            </a:pPr>
            <a:r>
              <a:rPr lang="en-US" altLang="en-US" sz="2800" dirty="0">
                <a:solidFill>
                  <a:schemeClr val="tx1"/>
                </a:solidFill>
              </a:rPr>
              <a:t>Translation of vital documents is required.</a:t>
            </a:r>
          </a:p>
          <a:p>
            <a:pPr eaLnBrk="1" hangingPunct="1">
              <a:lnSpc>
                <a:spcPct val="134000"/>
              </a:lnSpc>
              <a:spcAft>
                <a:spcPts val="600"/>
              </a:spcAft>
            </a:pPr>
            <a:r>
              <a:rPr lang="en-US" altLang="en-US" sz="2800" dirty="0">
                <a:solidFill>
                  <a:schemeClr val="tx1"/>
                </a:solidFill>
              </a:rPr>
              <a:t>Interpretation services are also required.</a:t>
            </a:r>
          </a:p>
          <a:p>
            <a:pPr eaLnBrk="1" hangingPunct="1">
              <a:lnSpc>
                <a:spcPct val="100000"/>
              </a:lnSpc>
              <a:spcAft>
                <a:spcPts val="600"/>
              </a:spcAft>
            </a:pPr>
            <a:r>
              <a:rPr lang="en-US" altLang="en-US" sz="2800" dirty="0">
                <a:solidFill>
                  <a:schemeClr val="tx1"/>
                </a:solidFill>
              </a:rPr>
              <a:t>Staff training regarding how to provide LEP populations with meaningful access is paramount (frontline staff).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9D575770-6BC9-39DA-1DA5-437BA4103D71}"/>
              </a:ext>
            </a:extLst>
          </p:cNvPr>
          <p:cNvSpPr>
            <a:spLocks noGrp="1" noChangeArrowheads="1"/>
          </p:cNvSpPr>
          <p:nvPr>
            <p:ph type="title"/>
          </p:nvPr>
        </p:nvSpPr>
        <p:spPr>
          <a:xfrm>
            <a:off x="328613" y="333375"/>
            <a:ext cx="8636000" cy="1355725"/>
          </a:xfrm>
        </p:spPr>
        <p:txBody>
          <a:bodyPr/>
          <a:lstStyle/>
          <a:p>
            <a:pPr algn="ctr" eaLnBrk="1" hangingPunct="1"/>
            <a:r>
              <a:rPr lang="en-US" altLang="en-US">
                <a:solidFill>
                  <a:schemeClr val="tx1"/>
                </a:solidFill>
              </a:rPr>
              <a:t>LEP and Program Access</a:t>
            </a:r>
          </a:p>
        </p:txBody>
      </p:sp>
      <p:sp>
        <p:nvSpPr>
          <p:cNvPr id="3" name="Content Placeholder 2">
            <a:extLst>
              <a:ext uri="{FF2B5EF4-FFF2-40B4-BE49-F238E27FC236}">
                <a16:creationId xmlns:a16="http://schemas.microsoft.com/office/drawing/2014/main" id="{7D2E5FE5-B127-5C3E-21C0-AF7226A0B8AC}"/>
              </a:ext>
            </a:extLst>
          </p:cNvPr>
          <p:cNvSpPr>
            <a:spLocks noGrp="1"/>
          </p:cNvSpPr>
          <p:nvPr>
            <p:ph idx="1"/>
          </p:nvPr>
        </p:nvSpPr>
        <p:spPr>
          <a:xfrm>
            <a:off x="328613" y="1557338"/>
            <a:ext cx="8491537" cy="4967287"/>
          </a:xfrm>
        </p:spPr>
        <p:txBody>
          <a:bodyPr rtlCol="0">
            <a:normAutofit fontScale="92500" lnSpcReduction="20000"/>
          </a:bodyPr>
          <a:lstStyle/>
          <a:p>
            <a:pPr indent="-137160" eaLnBrk="1" fontAlgn="auto" hangingPunct="1">
              <a:lnSpc>
                <a:spcPct val="134000"/>
              </a:lnSpc>
              <a:spcAft>
                <a:spcPts val="600"/>
              </a:spcAft>
              <a:defRPr/>
            </a:pPr>
            <a:r>
              <a:rPr lang="en-US" sz="2800" dirty="0">
                <a:solidFill>
                  <a:schemeClr val="tx1"/>
                </a:solidFill>
              </a:rPr>
              <a:t>Examples of language services</a:t>
            </a:r>
          </a:p>
          <a:p>
            <a:pPr lvl="1" indent="-137160" eaLnBrk="1" fontAlgn="auto" hangingPunct="1">
              <a:lnSpc>
                <a:spcPct val="134000"/>
              </a:lnSpc>
              <a:spcAft>
                <a:spcPts val="600"/>
              </a:spcAft>
              <a:defRPr/>
            </a:pPr>
            <a:r>
              <a:rPr lang="en-US" sz="2800" dirty="0">
                <a:solidFill>
                  <a:schemeClr val="tx1"/>
                </a:solidFill>
              </a:rPr>
              <a:t>Bilingual staff and qualified staff interpreters</a:t>
            </a:r>
          </a:p>
          <a:p>
            <a:pPr lvl="1" indent="-137160" eaLnBrk="1" fontAlgn="auto" hangingPunct="1">
              <a:lnSpc>
                <a:spcPct val="134000"/>
              </a:lnSpc>
              <a:spcAft>
                <a:spcPts val="600"/>
              </a:spcAft>
              <a:defRPr/>
            </a:pPr>
            <a:r>
              <a:rPr lang="en-US" sz="2800" dirty="0">
                <a:solidFill>
                  <a:schemeClr val="tx1"/>
                </a:solidFill>
              </a:rPr>
              <a:t>Telephone interpreter lines</a:t>
            </a:r>
          </a:p>
          <a:p>
            <a:pPr lvl="1" indent="-137160" eaLnBrk="1" fontAlgn="auto" hangingPunct="1">
              <a:lnSpc>
                <a:spcPct val="134000"/>
              </a:lnSpc>
              <a:spcAft>
                <a:spcPts val="600"/>
              </a:spcAft>
              <a:defRPr/>
            </a:pPr>
            <a:r>
              <a:rPr lang="en-US" sz="2800" dirty="0">
                <a:solidFill>
                  <a:schemeClr val="tx1"/>
                </a:solidFill>
              </a:rPr>
              <a:t>Qualified interpretation services (oral)</a:t>
            </a:r>
          </a:p>
          <a:p>
            <a:pPr lvl="1" indent="-137160" eaLnBrk="1" fontAlgn="auto" hangingPunct="1">
              <a:lnSpc>
                <a:spcPct val="134000"/>
              </a:lnSpc>
              <a:spcAft>
                <a:spcPts val="600"/>
              </a:spcAft>
              <a:defRPr/>
            </a:pPr>
            <a:r>
              <a:rPr lang="en-US" sz="2800" dirty="0">
                <a:solidFill>
                  <a:schemeClr val="tx1"/>
                </a:solidFill>
              </a:rPr>
              <a:t>Qualified translation services (written &amp; sight)</a:t>
            </a:r>
          </a:p>
          <a:p>
            <a:pPr lvl="1" indent="-137160" eaLnBrk="1" fontAlgn="auto" hangingPunct="1">
              <a:lnSpc>
                <a:spcPct val="134000"/>
              </a:lnSpc>
              <a:spcAft>
                <a:spcPts val="600"/>
              </a:spcAft>
              <a:defRPr/>
            </a:pPr>
            <a:r>
              <a:rPr lang="en-US" sz="2800" dirty="0">
                <a:solidFill>
                  <a:schemeClr val="tx1"/>
                </a:solidFill>
              </a:rPr>
              <a:t>Qualified community organizations and volunteers</a:t>
            </a:r>
          </a:p>
          <a:p>
            <a:pPr marL="205740" lvl="1" indent="0" eaLnBrk="1" fontAlgn="auto" hangingPunct="1">
              <a:lnSpc>
                <a:spcPct val="134000"/>
              </a:lnSpc>
              <a:spcAft>
                <a:spcPts val="600"/>
              </a:spcAft>
              <a:buFont typeface="Corbel" panose="020B0503020204020204" pitchFamily="34" charset="0"/>
              <a:buNone/>
              <a:defRPr/>
            </a:pPr>
            <a:r>
              <a:rPr lang="en-US" sz="2800" dirty="0">
                <a:solidFill>
                  <a:schemeClr val="tx1"/>
                </a:solidFill>
              </a:rPr>
              <a:t>***ALSDE EL Coordinator: Dr. Ashley Cawley 							        </a:t>
            </a:r>
            <a:r>
              <a:rPr lang="en-US" sz="2800" u="sng" dirty="0">
                <a:solidFill>
                  <a:schemeClr val="accent4">
                    <a:lumMod val="75000"/>
                  </a:schemeClr>
                </a:solidFill>
              </a:rPr>
              <a:t>ashley.cawley@</a:t>
            </a:r>
            <a:r>
              <a:rPr lang="en-US" sz="2800" u="sng" dirty="0">
                <a:solidFill>
                  <a:schemeClr val="accent4">
                    <a:lumMod val="75000"/>
                  </a:schemeClr>
                </a:solidFill>
                <a:hlinkClick r:id="rId3">
                  <a:extLst>
                    <a:ext uri="{A12FA001-AC4F-418D-AE19-62706E023703}">
                      <ahyp:hlinkClr xmlns:ahyp="http://schemas.microsoft.com/office/drawing/2018/hyperlinkcolor" val="tx"/>
                    </a:ext>
                  </a:extLst>
                </a:hlinkClick>
              </a:rPr>
              <a:t>alsde.edu</a:t>
            </a:r>
            <a:r>
              <a:rPr lang="en-US" sz="2800" u="sng" dirty="0">
                <a:solidFill>
                  <a:schemeClr val="accent4">
                    <a:lumMod val="75000"/>
                  </a:schemeClr>
                </a:solidFill>
              </a:rPr>
              <a:t> </a:t>
            </a:r>
            <a:r>
              <a:rPr lang="en-US" sz="2800" dirty="0">
                <a:solidFill>
                  <a:schemeClr val="accent4">
                    <a:lumMod val="75000"/>
                  </a:schemeClr>
                </a:solidFill>
              </a:rPr>
              <a:t>						         334-694-4516 (Federal Programs)</a:t>
            </a:r>
          </a:p>
          <a:p>
            <a:pPr indent="-137160" eaLnBrk="1" fontAlgn="auto" hangingPunct="1">
              <a:spcAft>
                <a:spcPts val="0"/>
              </a:spcAft>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3DA54AE0-2EAC-26FE-ADE7-82879343CFD5}"/>
              </a:ext>
            </a:extLst>
          </p:cNvPr>
          <p:cNvSpPr>
            <a:spLocks noGrp="1" noChangeArrowheads="1"/>
          </p:cNvSpPr>
          <p:nvPr>
            <p:ph type="title"/>
          </p:nvPr>
        </p:nvSpPr>
        <p:spPr>
          <a:xfrm>
            <a:off x="200025" y="115888"/>
            <a:ext cx="8743950" cy="1439862"/>
          </a:xfrm>
        </p:spPr>
        <p:txBody>
          <a:bodyPr/>
          <a:lstStyle/>
          <a:p>
            <a:pPr algn="ctr" eaLnBrk="1" hangingPunct="1"/>
            <a:r>
              <a:rPr lang="en-US" altLang="en-US">
                <a:solidFill>
                  <a:schemeClr val="tx1"/>
                </a:solidFill>
              </a:rPr>
              <a:t>LEP and Program Access</a:t>
            </a:r>
          </a:p>
        </p:txBody>
      </p:sp>
      <p:sp>
        <p:nvSpPr>
          <p:cNvPr id="60419" name="Content Placeholder 3">
            <a:extLst>
              <a:ext uri="{FF2B5EF4-FFF2-40B4-BE49-F238E27FC236}">
                <a16:creationId xmlns:a16="http://schemas.microsoft.com/office/drawing/2014/main" id="{FBD0885C-F312-BC4F-C541-516B0A668CBE}"/>
              </a:ext>
            </a:extLst>
          </p:cNvPr>
          <p:cNvSpPr>
            <a:spLocks noGrp="1" noChangeArrowheads="1"/>
          </p:cNvSpPr>
          <p:nvPr>
            <p:ph idx="1"/>
          </p:nvPr>
        </p:nvSpPr>
        <p:spPr>
          <a:xfrm>
            <a:off x="107950" y="1341438"/>
            <a:ext cx="8836025" cy="6048375"/>
          </a:xfrm>
        </p:spPr>
        <p:txBody>
          <a:bodyPr/>
          <a:lstStyle/>
          <a:p>
            <a:pPr eaLnBrk="1" hangingPunct="1">
              <a:lnSpc>
                <a:spcPct val="134000"/>
              </a:lnSpc>
              <a:spcAft>
                <a:spcPts val="600"/>
              </a:spcAft>
              <a:defRPr/>
            </a:pPr>
            <a:r>
              <a:rPr lang="en-US" altLang="en-US" sz="2800" dirty="0">
                <a:solidFill>
                  <a:schemeClr val="tx1"/>
                </a:solidFill>
              </a:rPr>
              <a:t>Language Assistance Services:</a:t>
            </a:r>
          </a:p>
          <a:p>
            <a:pPr marL="514350" indent="-227013" eaLnBrk="1" hangingPunct="1">
              <a:lnSpc>
                <a:spcPct val="100000"/>
              </a:lnSpc>
              <a:spcBef>
                <a:spcPts val="600"/>
              </a:spcBef>
              <a:spcAft>
                <a:spcPts val="0"/>
              </a:spcAft>
              <a:defRPr/>
            </a:pPr>
            <a:r>
              <a:rPr lang="en-US" altLang="en-US" sz="2400" dirty="0">
                <a:solidFill>
                  <a:schemeClr val="tx1"/>
                </a:solidFill>
              </a:rPr>
              <a:t>Offer and provide qualified, competent language assistance services for free to individuals with LEP.</a:t>
            </a:r>
          </a:p>
          <a:p>
            <a:pPr marL="287337" indent="0" eaLnBrk="1" hangingPunct="1">
              <a:lnSpc>
                <a:spcPct val="100000"/>
              </a:lnSpc>
              <a:spcBef>
                <a:spcPts val="600"/>
              </a:spcBef>
              <a:spcAft>
                <a:spcPts val="0"/>
              </a:spcAft>
              <a:buFont typeface="Corbel" panose="020B0503020204020204" pitchFamily="34" charset="0"/>
              <a:buNone/>
              <a:defRPr/>
            </a:pPr>
            <a:endParaRPr lang="en-US" altLang="en-US" sz="2400" dirty="0">
              <a:solidFill>
                <a:schemeClr val="tx1"/>
              </a:solidFill>
            </a:endParaRPr>
          </a:p>
          <a:p>
            <a:pPr marL="514350" indent="-227013" eaLnBrk="1" hangingPunct="1">
              <a:lnSpc>
                <a:spcPct val="100000"/>
              </a:lnSpc>
              <a:spcBef>
                <a:spcPts val="600"/>
              </a:spcBef>
              <a:spcAft>
                <a:spcPts val="0"/>
              </a:spcAft>
              <a:defRPr/>
            </a:pPr>
            <a:r>
              <a:rPr lang="en-US" altLang="en-US" sz="2400" dirty="0">
                <a:solidFill>
                  <a:schemeClr val="tx1"/>
                </a:solidFill>
              </a:rPr>
              <a:t>Utilize qualified and competent interpreters to communicate with LEP persons involving discussion of vital information and presentation of information about FNS programs.</a:t>
            </a:r>
          </a:p>
          <a:p>
            <a:pPr marL="514350" indent="-227013" eaLnBrk="1" hangingPunct="1">
              <a:lnSpc>
                <a:spcPct val="100000"/>
              </a:lnSpc>
              <a:spcBef>
                <a:spcPts val="600"/>
              </a:spcBef>
              <a:spcAft>
                <a:spcPts val="0"/>
              </a:spcAft>
              <a:defRPr/>
            </a:pPr>
            <a:endParaRPr lang="en-US" altLang="en-US" sz="2400" dirty="0">
              <a:solidFill>
                <a:schemeClr val="tx1"/>
              </a:solidFill>
            </a:endParaRPr>
          </a:p>
          <a:p>
            <a:pPr marL="514350" lvl="1" indent="-227013" eaLnBrk="1" hangingPunct="1">
              <a:lnSpc>
                <a:spcPct val="100000"/>
              </a:lnSpc>
              <a:spcBef>
                <a:spcPts val="600"/>
              </a:spcBef>
              <a:spcAft>
                <a:spcPts val="0"/>
              </a:spcAft>
              <a:defRPr/>
            </a:pPr>
            <a:r>
              <a:rPr lang="en-US" sz="2400" dirty="0">
                <a:solidFill>
                  <a:srgbClr val="000000"/>
                </a:solidFill>
                <a:cs typeface="Times New Roman" panose="02020603050405020304" pitchFamily="18" charset="0"/>
              </a:rPr>
              <a:t>A “</a:t>
            </a:r>
            <a:r>
              <a:rPr lang="en-US" sz="2400" b="1" dirty="0">
                <a:solidFill>
                  <a:srgbClr val="000000"/>
                </a:solidFill>
                <a:cs typeface="Times New Roman" panose="02020603050405020304" pitchFamily="18" charset="0"/>
              </a:rPr>
              <a:t>qualified interpreter</a:t>
            </a:r>
            <a:r>
              <a:rPr lang="en-US" sz="2400" dirty="0">
                <a:solidFill>
                  <a:srgbClr val="000000"/>
                </a:solidFill>
                <a:cs typeface="Times New Roman" panose="02020603050405020304" pitchFamily="18" charset="0"/>
              </a:rPr>
              <a:t>” is a highly trained individual who mediates spoken communication between people speaking different languages without adding, omitting, or distorting meaning, or editorializing. </a:t>
            </a:r>
          </a:p>
          <a:p>
            <a:pPr marL="287337" indent="0" eaLnBrk="1" hangingPunct="1">
              <a:lnSpc>
                <a:spcPct val="100000"/>
              </a:lnSpc>
              <a:spcBef>
                <a:spcPts val="600"/>
              </a:spcBef>
              <a:spcAft>
                <a:spcPts val="0"/>
              </a:spcAft>
              <a:buFont typeface="Corbel" panose="020B0503020204020204" pitchFamily="34" charset="0"/>
              <a:buNone/>
              <a:defRPr/>
            </a:pPr>
            <a:endParaRPr lang="en-US" altLang="en-US" sz="2400"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8099BA41-2AB8-BB63-B457-3704A1AD525E}"/>
              </a:ext>
            </a:extLst>
          </p:cNvPr>
          <p:cNvSpPr>
            <a:spLocks noGrp="1" noChangeArrowheads="1"/>
          </p:cNvSpPr>
          <p:nvPr>
            <p:ph type="title"/>
          </p:nvPr>
        </p:nvSpPr>
        <p:spPr>
          <a:xfrm>
            <a:off x="395288" y="260350"/>
            <a:ext cx="8497887" cy="1355725"/>
          </a:xfrm>
        </p:spPr>
        <p:txBody>
          <a:bodyPr/>
          <a:lstStyle/>
          <a:p>
            <a:pPr algn="ctr"/>
            <a:r>
              <a:rPr lang="en-US" altLang="en-US">
                <a:solidFill>
                  <a:schemeClr val="tx1"/>
                </a:solidFill>
              </a:rPr>
              <a:t>LEP: Language Access Plan &amp; Qualified Interpreters</a:t>
            </a:r>
          </a:p>
        </p:txBody>
      </p:sp>
      <p:sp>
        <p:nvSpPr>
          <p:cNvPr id="123907" name="Content Placeholder 2">
            <a:extLst>
              <a:ext uri="{FF2B5EF4-FFF2-40B4-BE49-F238E27FC236}">
                <a16:creationId xmlns:a16="http://schemas.microsoft.com/office/drawing/2014/main" id="{0EB874DF-A1B0-F39F-9CB4-D412C4D15796}"/>
              </a:ext>
            </a:extLst>
          </p:cNvPr>
          <p:cNvSpPr>
            <a:spLocks noGrp="1" noChangeArrowheads="1"/>
          </p:cNvSpPr>
          <p:nvPr>
            <p:ph idx="1"/>
          </p:nvPr>
        </p:nvSpPr>
        <p:spPr>
          <a:xfrm>
            <a:off x="395288" y="1700213"/>
            <a:ext cx="8137525" cy="4897437"/>
          </a:xfrm>
        </p:spPr>
        <p:txBody>
          <a:bodyPr/>
          <a:lstStyle/>
          <a:p>
            <a:pPr>
              <a:spcAft>
                <a:spcPts val="2000"/>
              </a:spcAft>
              <a:buClr>
                <a:srgbClr val="92D050"/>
              </a:buClr>
              <a:buSzPct val="100000"/>
              <a:buFont typeface="Arial" panose="020B0604020202020204" pitchFamily="34" charset="0"/>
              <a:buChar char="•"/>
            </a:pPr>
            <a:r>
              <a:rPr lang="en-US" altLang="en-US" sz="2800" dirty="0">
                <a:solidFill>
                  <a:schemeClr val="tx1"/>
                </a:solidFill>
              </a:rPr>
              <a:t>Use qualified and competent translators when translating </a:t>
            </a:r>
            <a:r>
              <a:rPr lang="en-US" altLang="en-US" sz="2800" u="sng" dirty="0">
                <a:solidFill>
                  <a:schemeClr val="tx1"/>
                </a:solidFill>
              </a:rPr>
              <a:t>vital</a:t>
            </a:r>
            <a:r>
              <a:rPr lang="en-US" altLang="en-US" sz="2800" dirty="0">
                <a:solidFill>
                  <a:schemeClr val="tx1"/>
                </a:solidFill>
              </a:rPr>
              <a:t> documents.</a:t>
            </a:r>
          </a:p>
          <a:p>
            <a:pPr>
              <a:spcAft>
                <a:spcPts val="2000"/>
              </a:spcAft>
              <a:buClr>
                <a:srgbClr val="92D050"/>
              </a:buClr>
              <a:buSzPct val="100000"/>
              <a:buFont typeface="Arial" panose="020B0604020202020204" pitchFamily="34" charset="0"/>
              <a:buChar char="•"/>
            </a:pPr>
            <a:r>
              <a:rPr lang="en-US" altLang="en-US" sz="2800" dirty="0">
                <a:solidFill>
                  <a:schemeClr val="tx1"/>
                </a:solidFill>
              </a:rPr>
              <a:t>A person who is a qualified interpreter may or may not be competent to translate. </a:t>
            </a:r>
          </a:p>
          <a:p>
            <a:pPr>
              <a:spcAft>
                <a:spcPts val="2000"/>
              </a:spcAft>
              <a:buClr>
                <a:srgbClr val="92D050"/>
              </a:buClr>
              <a:buSzPct val="100000"/>
              <a:buFont typeface="Arial" panose="020B0604020202020204" pitchFamily="34" charset="0"/>
              <a:buChar char="•"/>
            </a:pPr>
            <a:r>
              <a:rPr lang="en-US" altLang="en-US" sz="2800" b="1" dirty="0">
                <a:solidFill>
                  <a:schemeClr val="tx1"/>
                </a:solidFill>
              </a:rPr>
              <a:t>“Qualified Translator” </a:t>
            </a:r>
            <a:r>
              <a:rPr lang="en-US" altLang="en-US" sz="2800" dirty="0">
                <a:solidFill>
                  <a:schemeClr val="tx1"/>
                </a:solidFill>
              </a:rPr>
              <a:t>is a highly trained individual who is able to render text from a source language into a target language while preserving meaning and adhering to generally accepted translator ethics and principles, including confidentiality.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54C8070-8EC2-CF26-E2EE-BA55534E6685}"/>
              </a:ext>
            </a:extLst>
          </p:cNvPr>
          <p:cNvSpPr>
            <a:spLocks noGrp="1" noChangeArrowheads="1"/>
          </p:cNvSpPr>
          <p:nvPr>
            <p:ph type="title"/>
          </p:nvPr>
        </p:nvSpPr>
        <p:spPr>
          <a:xfrm>
            <a:off x="457200" y="188913"/>
            <a:ext cx="8229600" cy="1143000"/>
          </a:xfrm>
        </p:spPr>
        <p:txBody>
          <a:bodyPr/>
          <a:lstStyle/>
          <a:p>
            <a:pPr algn="ctr" eaLnBrk="1" hangingPunct="1"/>
            <a:r>
              <a:rPr lang="en-US" altLang="en-US">
                <a:solidFill>
                  <a:schemeClr val="tx1"/>
                </a:solidFill>
              </a:rPr>
              <a:t>Civil Rights Concepts</a:t>
            </a:r>
          </a:p>
        </p:txBody>
      </p:sp>
      <p:sp>
        <p:nvSpPr>
          <p:cNvPr id="15363" name="Content Placeholder 3">
            <a:extLst>
              <a:ext uri="{FF2B5EF4-FFF2-40B4-BE49-F238E27FC236}">
                <a16:creationId xmlns:a16="http://schemas.microsoft.com/office/drawing/2014/main" id="{96D88119-96F1-05EA-5626-34EE64A0C88D}"/>
              </a:ext>
            </a:extLst>
          </p:cNvPr>
          <p:cNvSpPr>
            <a:spLocks noGrp="1" noChangeArrowheads="1"/>
          </p:cNvSpPr>
          <p:nvPr>
            <p:ph idx="1"/>
          </p:nvPr>
        </p:nvSpPr>
        <p:spPr>
          <a:xfrm>
            <a:off x="457200" y="1331913"/>
            <a:ext cx="8435975" cy="5192712"/>
          </a:xfrm>
        </p:spPr>
        <p:txBody>
          <a:bodyPr/>
          <a:lstStyle/>
          <a:p>
            <a:pPr marL="452438" eaLnBrk="1" hangingPunct="1">
              <a:lnSpc>
                <a:spcPct val="150000"/>
              </a:lnSpc>
            </a:pPr>
            <a:r>
              <a:rPr lang="en-US" altLang="en-US" sz="3200" u="sng">
                <a:solidFill>
                  <a:schemeClr val="tx1"/>
                </a:solidFill>
              </a:rPr>
              <a:t>Stereotyping</a:t>
            </a:r>
          </a:p>
          <a:p>
            <a:pPr marL="852488" lvl="1" eaLnBrk="1" hangingPunct="1">
              <a:lnSpc>
                <a:spcPct val="100000"/>
              </a:lnSpc>
              <a:spcBef>
                <a:spcPts val="1800"/>
              </a:spcBef>
              <a:spcAft>
                <a:spcPts val="600"/>
              </a:spcAft>
            </a:pPr>
            <a:r>
              <a:rPr lang="en-US" altLang="en-US" sz="3200">
                <a:solidFill>
                  <a:schemeClr val="tx1"/>
                </a:solidFill>
              </a:rPr>
              <a:t>Preconceived beliefs or oversimplified generalizations about a particular group</a:t>
            </a:r>
          </a:p>
          <a:p>
            <a:pPr marL="452438" eaLnBrk="1" hangingPunct="1">
              <a:lnSpc>
                <a:spcPct val="100000"/>
              </a:lnSpc>
              <a:spcBef>
                <a:spcPts val="1800"/>
              </a:spcBef>
              <a:spcAft>
                <a:spcPts val="600"/>
              </a:spcAft>
            </a:pPr>
            <a:r>
              <a:rPr lang="en-US" altLang="en-US" sz="3200" u="sng">
                <a:solidFill>
                  <a:schemeClr val="tx1"/>
                </a:solidFill>
              </a:rPr>
              <a:t>Prejudice</a:t>
            </a:r>
          </a:p>
          <a:p>
            <a:pPr marL="852488" lvl="1" eaLnBrk="1" hangingPunct="1">
              <a:lnSpc>
                <a:spcPct val="100000"/>
              </a:lnSpc>
              <a:spcBef>
                <a:spcPts val="1800"/>
              </a:spcBef>
              <a:spcAft>
                <a:spcPts val="600"/>
              </a:spcAft>
            </a:pPr>
            <a:r>
              <a:rPr lang="en-US" altLang="en-US" sz="3200">
                <a:solidFill>
                  <a:schemeClr val="tx1"/>
                </a:solidFill>
              </a:rPr>
              <a:t>A set of rigid and unfavorable attitudes toward a particular group that is formed without considering facts</a:t>
            </a:r>
          </a:p>
          <a:p>
            <a:pPr marL="852488" lvl="1" eaLnBrk="1" hangingPunct="1"/>
            <a:endParaRPr lang="en-US" altLang="en-US" sz="280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269FB8F7-3B77-3451-EE84-C88789A0EDB3}"/>
              </a:ext>
            </a:extLst>
          </p:cNvPr>
          <p:cNvSpPr>
            <a:spLocks noGrp="1" noChangeArrowheads="1"/>
          </p:cNvSpPr>
          <p:nvPr>
            <p:ph type="title"/>
          </p:nvPr>
        </p:nvSpPr>
        <p:spPr>
          <a:xfrm>
            <a:off x="395288" y="260350"/>
            <a:ext cx="8497887" cy="1355725"/>
          </a:xfrm>
        </p:spPr>
        <p:txBody>
          <a:bodyPr/>
          <a:lstStyle/>
          <a:p>
            <a:pPr algn="ctr"/>
            <a:r>
              <a:rPr lang="en-US" altLang="en-US" dirty="0">
                <a:solidFill>
                  <a:schemeClr val="tx1"/>
                </a:solidFill>
              </a:rPr>
              <a:t>LEP Access to Websites and Digital Services</a:t>
            </a:r>
          </a:p>
        </p:txBody>
      </p:sp>
      <p:sp>
        <p:nvSpPr>
          <p:cNvPr id="123907" name="Content Placeholder 2">
            <a:extLst>
              <a:ext uri="{FF2B5EF4-FFF2-40B4-BE49-F238E27FC236}">
                <a16:creationId xmlns:a16="http://schemas.microsoft.com/office/drawing/2014/main" id="{521F16DE-F80D-DCD6-5518-DF16DCE86A03}"/>
              </a:ext>
            </a:extLst>
          </p:cNvPr>
          <p:cNvSpPr>
            <a:spLocks noGrp="1" noChangeArrowheads="1"/>
          </p:cNvSpPr>
          <p:nvPr>
            <p:ph idx="1"/>
          </p:nvPr>
        </p:nvSpPr>
        <p:spPr>
          <a:xfrm>
            <a:off x="395288" y="1700213"/>
            <a:ext cx="8137525" cy="4897437"/>
          </a:xfrm>
        </p:spPr>
        <p:txBody>
          <a:bodyPr/>
          <a:lstStyle/>
          <a:p>
            <a:pPr>
              <a:spcAft>
                <a:spcPts val="1000"/>
              </a:spcAft>
              <a:buClr>
                <a:srgbClr val="7D891D"/>
              </a:buClr>
              <a:buSzPct val="100000"/>
              <a:buFont typeface="Wingdings" panose="05000000000000000000" pitchFamily="2" charset="2"/>
              <a:buChar char="§"/>
            </a:pPr>
            <a:r>
              <a:rPr lang="en-US" altLang="en-US" dirty="0">
                <a:solidFill>
                  <a:schemeClr val="tx1"/>
                </a:solidFill>
              </a:rPr>
              <a:t>State agencies must ensure access to websites and digital services for individuals with LEP, including:</a:t>
            </a:r>
          </a:p>
          <a:p>
            <a:pPr marL="1143000" lvl="1" indent="-457200">
              <a:buClr>
                <a:srgbClr val="7D891D"/>
              </a:buClr>
              <a:buSzPct val="100000"/>
              <a:buFont typeface="Wingdings" panose="05000000000000000000" pitchFamily="2" charset="2"/>
              <a:buChar char="ü"/>
            </a:pPr>
            <a:r>
              <a:rPr lang="en-US" altLang="en-US" sz="2200" dirty="0">
                <a:solidFill>
                  <a:schemeClr val="tx1"/>
                </a:solidFill>
              </a:rPr>
              <a:t>Online applications and digital services</a:t>
            </a:r>
          </a:p>
          <a:p>
            <a:pPr marL="1143000" lvl="1" indent="-457200">
              <a:buClr>
                <a:srgbClr val="7D891D"/>
              </a:buClr>
              <a:buSzPct val="100000"/>
              <a:buFont typeface="Wingdings" panose="05000000000000000000" pitchFamily="2" charset="2"/>
              <a:buChar char="ü"/>
            </a:pPr>
            <a:r>
              <a:rPr lang="en-US" altLang="en-US" sz="2200" dirty="0">
                <a:solidFill>
                  <a:schemeClr val="tx1"/>
                </a:solidFill>
              </a:rPr>
              <a:t>  Websites and forms</a:t>
            </a:r>
          </a:p>
          <a:p>
            <a:pPr marL="1143000" lvl="1" indent="-457200">
              <a:spcAft>
                <a:spcPts val="2000"/>
              </a:spcAft>
              <a:buClr>
                <a:srgbClr val="7D891D"/>
              </a:buClr>
              <a:buSzPct val="100000"/>
              <a:buFont typeface="Wingdings" panose="05000000000000000000" pitchFamily="2" charset="2"/>
              <a:buChar char="ü"/>
            </a:pPr>
            <a:r>
              <a:rPr lang="en-US" altLang="en-US" sz="2200" dirty="0">
                <a:solidFill>
                  <a:schemeClr val="tx1"/>
                </a:solidFill>
              </a:rPr>
              <a:t>  Brochures</a:t>
            </a:r>
          </a:p>
          <a:p>
            <a:pPr>
              <a:spcAft>
                <a:spcPts val="2000"/>
              </a:spcAft>
              <a:buClr>
                <a:srgbClr val="7D891D"/>
              </a:buClr>
              <a:buSzPct val="100000"/>
              <a:buFont typeface="Wingdings" panose="05000000000000000000" pitchFamily="2" charset="2"/>
              <a:buChar char="§"/>
            </a:pPr>
            <a:r>
              <a:rPr lang="en-US" altLang="en-US" dirty="0">
                <a:solidFill>
                  <a:schemeClr val="tx1"/>
                </a:solidFill>
              </a:rPr>
              <a:t>At minimum, vital information on websites and digital services must be available to LEP persons in a language they can understand.</a:t>
            </a:r>
          </a:p>
          <a:p>
            <a:pPr>
              <a:spcAft>
                <a:spcPts val="2000"/>
              </a:spcAft>
              <a:buClr>
                <a:srgbClr val="7D891D"/>
              </a:buClr>
              <a:buSzPct val="100000"/>
              <a:buFont typeface="Wingdings" panose="05000000000000000000" pitchFamily="2" charset="2"/>
              <a:buChar char="§"/>
            </a:pPr>
            <a:r>
              <a:rPr lang="en-US" altLang="en-US" dirty="0">
                <a:solidFill>
                  <a:schemeClr val="tx1"/>
                </a:solidFill>
              </a:rPr>
              <a:t>Translated website and hyperlinks</a:t>
            </a:r>
          </a:p>
          <a:p>
            <a:pPr>
              <a:spcAft>
                <a:spcPts val="2000"/>
              </a:spcAft>
              <a:buClr>
                <a:srgbClr val="7D891D"/>
              </a:buClr>
              <a:buSzPct val="100000"/>
              <a:buFont typeface="Wingdings" panose="05000000000000000000" pitchFamily="2" charset="2"/>
              <a:buChar char="§"/>
            </a:pPr>
            <a:r>
              <a:rPr lang="en-US" altLang="en-US" dirty="0">
                <a:solidFill>
                  <a:schemeClr val="tx1"/>
                </a:solidFill>
              </a:rPr>
              <a:t>Multilingual taglines that instruct LEP persons on how to receive vital information in their primary language</a:t>
            </a:r>
          </a:p>
          <a:p>
            <a:pPr>
              <a:spcAft>
                <a:spcPts val="2000"/>
              </a:spcAft>
              <a:buClr>
                <a:srgbClr val="92D050"/>
              </a:buClr>
              <a:buSzPct val="100000"/>
              <a:buFont typeface="Arial" panose="020B0604020202020204" pitchFamily="34" charset="0"/>
              <a:buChar char="•"/>
            </a:pPr>
            <a:endParaRPr lang="en-US" altLang="en-US" sz="28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7C1ECD96-86BB-3BA0-21DA-B87C54E190DB}"/>
              </a:ext>
            </a:extLst>
          </p:cNvPr>
          <p:cNvSpPr>
            <a:spLocks noGrp="1" noChangeArrowheads="1"/>
          </p:cNvSpPr>
          <p:nvPr>
            <p:ph type="title"/>
          </p:nvPr>
        </p:nvSpPr>
        <p:spPr>
          <a:xfrm>
            <a:off x="395288" y="260350"/>
            <a:ext cx="8497887" cy="1355725"/>
          </a:xfrm>
        </p:spPr>
        <p:txBody>
          <a:bodyPr/>
          <a:lstStyle/>
          <a:p>
            <a:pPr algn="ctr"/>
            <a:r>
              <a:rPr lang="en-US" altLang="en-US">
                <a:solidFill>
                  <a:schemeClr val="tx1"/>
                </a:solidFill>
              </a:rPr>
              <a:t>Machine Translations</a:t>
            </a:r>
          </a:p>
        </p:txBody>
      </p:sp>
      <p:sp>
        <p:nvSpPr>
          <p:cNvPr id="123907" name="Content Placeholder 2">
            <a:extLst>
              <a:ext uri="{FF2B5EF4-FFF2-40B4-BE49-F238E27FC236}">
                <a16:creationId xmlns:a16="http://schemas.microsoft.com/office/drawing/2014/main" id="{B67AD5DB-DE8D-BD7E-A0CF-D9F2C3B1252F}"/>
              </a:ext>
            </a:extLst>
          </p:cNvPr>
          <p:cNvSpPr>
            <a:spLocks noGrp="1" noChangeArrowheads="1"/>
          </p:cNvSpPr>
          <p:nvPr>
            <p:ph idx="1"/>
          </p:nvPr>
        </p:nvSpPr>
        <p:spPr>
          <a:xfrm>
            <a:off x="395288" y="1700213"/>
            <a:ext cx="8137525" cy="4897437"/>
          </a:xfrm>
        </p:spPr>
        <p:txBody>
          <a:bodyPr/>
          <a:lstStyle/>
          <a:p>
            <a:pPr marL="342900" indent="-342900">
              <a:buClr>
                <a:schemeClr val="accent1">
                  <a:lumMod val="75000"/>
                </a:schemeClr>
              </a:buClr>
              <a:buFont typeface="Wingdings" panose="05000000000000000000" pitchFamily="2" charset="2"/>
              <a:buChar char="§"/>
              <a:defRPr/>
            </a:pPr>
            <a:r>
              <a:rPr lang="en-US" sz="2800" dirty="0">
                <a:solidFill>
                  <a:schemeClr val="tx1"/>
                </a:solidFill>
                <a:ea typeface="Arial Unicode MS" pitchFamily="34" charset="-128"/>
                <a:cs typeface="Arial Unicode MS" pitchFamily="34" charset="-128"/>
              </a:rPr>
              <a:t>Software or online applications that automatically translate written material from one language to another without the involvement of a human translator or reviewer</a:t>
            </a:r>
          </a:p>
          <a:p>
            <a:pPr marL="342900" indent="-342900">
              <a:buClr>
                <a:schemeClr val="accent1">
                  <a:lumMod val="75000"/>
                </a:schemeClr>
              </a:buClr>
              <a:buFont typeface="Wingdings" panose="05000000000000000000" pitchFamily="2" charset="2"/>
              <a:buChar char="§"/>
              <a:defRPr/>
            </a:pPr>
            <a:endParaRPr lang="en-US" sz="2800" dirty="0">
              <a:solidFill>
                <a:schemeClr val="tx1"/>
              </a:solidFill>
              <a:ea typeface="Arial Unicode MS" pitchFamily="34" charset="-128"/>
            </a:endParaRPr>
          </a:p>
          <a:p>
            <a:pPr marL="342900" indent="-342900">
              <a:buClr>
                <a:schemeClr val="accent1">
                  <a:lumMod val="75000"/>
                </a:schemeClr>
              </a:buClr>
              <a:buFont typeface="Wingdings" panose="05000000000000000000" pitchFamily="2" charset="2"/>
              <a:buChar char="§"/>
              <a:defRPr/>
            </a:pPr>
            <a:r>
              <a:rPr lang="en-US" sz="2800" dirty="0">
                <a:solidFill>
                  <a:schemeClr val="tx1"/>
                </a:solidFill>
                <a:ea typeface="Arial Unicode MS" pitchFamily="34" charset="-128"/>
              </a:rPr>
              <a:t>R</a:t>
            </a:r>
            <a:r>
              <a:rPr lang="en-US" sz="2800" dirty="0">
                <a:solidFill>
                  <a:schemeClr val="tx1"/>
                </a:solidFill>
              </a:rPr>
              <a:t>educes the accuracy of posted information when read in translated form</a:t>
            </a:r>
          </a:p>
          <a:p>
            <a:pPr>
              <a:spcAft>
                <a:spcPts val="2000"/>
              </a:spcAft>
              <a:buClr>
                <a:srgbClr val="92D050"/>
              </a:buClr>
              <a:buSzPct val="100000"/>
              <a:buFont typeface="Arial" panose="020B0604020202020204" pitchFamily="34" charset="0"/>
              <a:buChar char="•"/>
              <a:defRPr/>
            </a:pPr>
            <a:endParaRPr lang="en-US" altLang="en-US" sz="2800"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E7B43205-9A06-806C-F024-20BDEF3A1256}"/>
              </a:ext>
            </a:extLst>
          </p:cNvPr>
          <p:cNvSpPr>
            <a:spLocks noGrp="1" noChangeArrowheads="1"/>
          </p:cNvSpPr>
          <p:nvPr>
            <p:ph type="title"/>
          </p:nvPr>
        </p:nvSpPr>
        <p:spPr>
          <a:xfrm>
            <a:off x="395288" y="260350"/>
            <a:ext cx="8497887" cy="1355725"/>
          </a:xfrm>
        </p:spPr>
        <p:txBody>
          <a:bodyPr/>
          <a:lstStyle/>
          <a:p>
            <a:pPr algn="ctr"/>
            <a:r>
              <a:rPr lang="en-US" altLang="en-US">
                <a:solidFill>
                  <a:schemeClr val="tx1"/>
                </a:solidFill>
              </a:rPr>
              <a:t>Telephone Voice Mail Menus</a:t>
            </a:r>
          </a:p>
        </p:txBody>
      </p:sp>
      <p:sp>
        <p:nvSpPr>
          <p:cNvPr id="123907" name="Content Placeholder 2">
            <a:extLst>
              <a:ext uri="{FF2B5EF4-FFF2-40B4-BE49-F238E27FC236}">
                <a16:creationId xmlns:a16="http://schemas.microsoft.com/office/drawing/2014/main" id="{6F6A42CB-C21B-76AA-D82B-D58F704A014E}"/>
              </a:ext>
            </a:extLst>
          </p:cNvPr>
          <p:cNvSpPr>
            <a:spLocks noGrp="1" noChangeArrowheads="1"/>
          </p:cNvSpPr>
          <p:nvPr>
            <p:ph idx="1"/>
          </p:nvPr>
        </p:nvSpPr>
        <p:spPr>
          <a:xfrm>
            <a:off x="395288" y="1715876"/>
            <a:ext cx="8137525" cy="4897437"/>
          </a:xfrm>
        </p:spPr>
        <p:txBody>
          <a:bodyPr/>
          <a:lstStyle/>
          <a:p>
            <a:pPr marL="457200" indent="-457200">
              <a:spcAft>
                <a:spcPts val="2000"/>
              </a:spcAft>
              <a:buClr>
                <a:schemeClr val="accent1">
                  <a:lumMod val="50000"/>
                </a:schemeClr>
              </a:buClr>
              <a:buSzPct val="100000"/>
              <a:buFont typeface="Wingdings" panose="05000000000000000000" pitchFamily="2" charset="2"/>
              <a:buChar char="§"/>
              <a:defRPr/>
            </a:pPr>
            <a:r>
              <a:rPr lang="en-US" sz="2800" dirty="0">
                <a:solidFill>
                  <a:schemeClr val="tx1"/>
                </a:solidFill>
              </a:rPr>
              <a:t>Should be recorded in the most common languages encountered </a:t>
            </a:r>
          </a:p>
          <a:p>
            <a:pPr marL="457200" indent="-457200">
              <a:spcAft>
                <a:spcPts val="2000"/>
              </a:spcAft>
              <a:buClr>
                <a:schemeClr val="accent1">
                  <a:lumMod val="50000"/>
                </a:schemeClr>
              </a:buClr>
              <a:buSzPct val="100000"/>
              <a:buFont typeface="Wingdings" panose="05000000000000000000" pitchFamily="2" charset="2"/>
              <a:buChar char="§"/>
              <a:defRPr/>
            </a:pPr>
            <a:r>
              <a:rPr lang="en-US" sz="2800" dirty="0">
                <a:solidFill>
                  <a:schemeClr val="tx1"/>
                </a:solidFill>
              </a:rPr>
              <a:t>“You have reached the SNAP,  Select #1 for English, #2 for Spanish, or #3 for “No English” or “Interpreter”</a:t>
            </a:r>
          </a:p>
          <a:p>
            <a:pPr>
              <a:spcAft>
                <a:spcPts val="2000"/>
              </a:spcAft>
              <a:buClr>
                <a:srgbClr val="92D050"/>
              </a:buClr>
              <a:buSzPct val="100000"/>
              <a:buFont typeface="Arial" panose="020B0604020202020204" pitchFamily="34" charset="0"/>
              <a:buChar char="•"/>
              <a:defRPr/>
            </a:pPr>
            <a:endParaRPr lang="en-US" altLang="en-US" sz="2800"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02954748-FE93-307D-66E7-65C58F998457}"/>
              </a:ext>
            </a:extLst>
          </p:cNvPr>
          <p:cNvSpPr>
            <a:spLocks noGrp="1" noChangeArrowheads="1"/>
          </p:cNvSpPr>
          <p:nvPr>
            <p:ph type="title"/>
          </p:nvPr>
        </p:nvSpPr>
        <p:spPr>
          <a:xfrm>
            <a:off x="207963" y="333375"/>
            <a:ext cx="8424862" cy="1355725"/>
          </a:xfrm>
        </p:spPr>
        <p:txBody>
          <a:bodyPr/>
          <a:lstStyle/>
          <a:p>
            <a:pPr algn="ctr"/>
            <a:r>
              <a:rPr lang="en-US" altLang="en-US">
                <a:solidFill>
                  <a:schemeClr val="tx1"/>
                </a:solidFill>
              </a:rPr>
              <a:t>LEP: Hiring Bilingual Staff</a:t>
            </a:r>
          </a:p>
        </p:txBody>
      </p:sp>
      <p:sp>
        <p:nvSpPr>
          <p:cNvPr id="132099" name="Content Placeholder 2">
            <a:extLst>
              <a:ext uri="{FF2B5EF4-FFF2-40B4-BE49-F238E27FC236}">
                <a16:creationId xmlns:a16="http://schemas.microsoft.com/office/drawing/2014/main" id="{7589F0A7-94B7-EA96-A39B-4973366B34F5}"/>
              </a:ext>
            </a:extLst>
          </p:cNvPr>
          <p:cNvSpPr>
            <a:spLocks noGrp="1" noChangeArrowheads="1"/>
          </p:cNvSpPr>
          <p:nvPr>
            <p:ph idx="1"/>
          </p:nvPr>
        </p:nvSpPr>
        <p:spPr>
          <a:xfrm>
            <a:off x="179388" y="1689100"/>
            <a:ext cx="8785225" cy="4979988"/>
          </a:xfrm>
        </p:spPr>
        <p:txBody>
          <a:bodyPr/>
          <a:lstStyle/>
          <a:p>
            <a:pPr>
              <a:lnSpc>
                <a:spcPct val="100000"/>
              </a:lnSpc>
              <a:spcBef>
                <a:spcPts val="1200"/>
              </a:spcBef>
            </a:pPr>
            <a:r>
              <a:rPr lang="en-US" altLang="en-US" sz="2800">
                <a:solidFill>
                  <a:schemeClr val="tx1"/>
                </a:solidFill>
              </a:rPr>
              <a:t>When particular languages are encountered often, hiring bilingual staff offers one of the best, and often most economical, options.</a:t>
            </a:r>
          </a:p>
          <a:p>
            <a:pPr>
              <a:lnSpc>
                <a:spcPct val="100000"/>
              </a:lnSpc>
              <a:spcBef>
                <a:spcPts val="1200"/>
              </a:spcBef>
            </a:pPr>
            <a:r>
              <a:rPr lang="en-US" altLang="en-US" sz="2800">
                <a:solidFill>
                  <a:schemeClr val="tx1"/>
                </a:solidFill>
              </a:rPr>
              <a:t>Competency requires more than self-identification as bilingual.</a:t>
            </a:r>
          </a:p>
          <a:p>
            <a:pPr>
              <a:lnSpc>
                <a:spcPct val="100000"/>
              </a:lnSpc>
              <a:spcBef>
                <a:spcPts val="1200"/>
              </a:spcBef>
            </a:pPr>
            <a:r>
              <a:rPr lang="en-US" altLang="en-US" sz="2800">
                <a:solidFill>
                  <a:schemeClr val="tx1"/>
                </a:solidFill>
              </a:rPr>
              <a:t>Some bilingual persons may communicate effectively when communicating information directly in a non-English language, but not be competent to interpret (or translate) in and out of English.</a:t>
            </a:r>
          </a:p>
          <a:p>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4233648D-DB11-53F4-54BE-0D525AA818B6}"/>
              </a:ext>
            </a:extLst>
          </p:cNvPr>
          <p:cNvSpPr>
            <a:spLocks noGrp="1" noChangeArrowheads="1"/>
          </p:cNvSpPr>
          <p:nvPr>
            <p:ph type="title"/>
          </p:nvPr>
        </p:nvSpPr>
        <p:spPr>
          <a:xfrm>
            <a:off x="207963" y="333375"/>
            <a:ext cx="8424862" cy="1355725"/>
          </a:xfrm>
        </p:spPr>
        <p:txBody>
          <a:bodyPr/>
          <a:lstStyle/>
          <a:p>
            <a:pPr algn="ctr"/>
            <a:r>
              <a:rPr lang="en-US" altLang="en-US">
                <a:solidFill>
                  <a:schemeClr val="tx1"/>
                </a:solidFill>
              </a:rPr>
              <a:t>LEP: Family, Friends and Children</a:t>
            </a:r>
          </a:p>
        </p:txBody>
      </p:sp>
      <p:sp>
        <p:nvSpPr>
          <p:cNvPr id="63491" name="Content Placeholder 2">
            <a:extLst>
              <a:ext uri="{FF2B5EF4-FFF2-40B4-BE49-F238E27FC236}">
                <a16:creationId xmlns:a16="http://schemas.microsoft.com/office/drawing/2014/main" id="{759A93BD-45D8-16AA-842A-AE9C8D070AA0}"/>
              </a:ext>
            </a:extLst>
          </p:cNvPr>
          <p:cNvSpPr>
            <a:spLocks noGrp="1" noChangeArrowheads="1"/>
          </p:cNvSpPr>
          <p:nvPr>
            <p:ph idx="1"/>
          </p:nvPr>
        </p:nvSpPr>
        <p:spPr>
          <a:xfrm>
            <a:off x="150813" y="1689100"/>
            <a:ext cx="8597900" cy="4979988"/>
          </a:xfrm>
        </p:spPr>
        <p:txBody>
          <a:bodyPr/>
          <a:lstStyle/>
          <a:p>
            <a:pPr>
              <a:spcBef>
                <a:spcPts val="0"/>
              </a:spcBef>
              <a:defRPr/>
            </a:pPr>
            <a:r>
              <a:rPr lang="en-US" altLang="en-US" sz="2400" dirty="0">
                <a:solidFill>
                  <a:schemeClr val="tx1"/>
                </a:solidFill>
              </a:rPr>
              <a:t>Do not plan to rely on a LEP person’s family members, friends, or informal interpreters.</a:t>
            </a:r>
          </a:p>
          <a:p>
            <a:pPr marL="34925" indent="0">
              <a:spcBef>
                <a:spcPts val="0"/>
              </a:spcBef>
              <a:buFont typeface="Corbel" panose="020B0503020204020204" pitchFamily="34" charset="0"/>
              <a:buNone/>
              <a:defRPr/>
            </a:pPr>
            <a:endParaRPr lang="en-US" altLang="en-US" sz="2400" dirty="0">
              <a:solidFill>
                <a:schemeClr val="tx1"/>
              </a:solidFill>
            </a:endParaRPr>
          </a:p>
          <a:p>
            <a:pPr>
              <a:spcBef>
                <a:spcPts val="0"/>
              </a:spcBef>
              <a:defRPr/>
            </a:pPr>
            <a:r>
              <a:rPr lang="en-US" altLang="en-US" sz="2400" dirty="0">
                <a:solidFill>
                  <a:schemeClr val="tx1"/>
                </a:solidFill>
              </a:rPr>
              <a:t>Do not ask LEP persons to bring their own interpreters.</a:t>
            </a:r>
          </a:p>
          <a:p>
            <a:pPr marL="34925" indent="0">
              <a:spcBef>
                <a:spcPts val="0"/>
              </a:spcBef>
              <a:buFont typeface="Corbel" panose="020B0503020204020204" pitchFamily="34" charset="0"/>
              <a:buNone/>
              <a:defRPr/>
            </a:pPr>
            <a:endParaRPr lang="en-US" altLang="en-US" sz="2400" dirty="0">
              <a:solidFill>
                <a:schemeClr val="tx1"/>
              </a:solidFill>
            </a:endParaRPr>
          </a:p>
          <a:p>
            <a:pPr>
              <a:spcBef>
                <a:spcPts val="0"/>
              </a:spcBef>
              <a:defRPr/>
            </a:pPr>
            <a:r>
              <a:rPr lang="en-US" altLang="en-US" sz="2400" dirty="0">
                <a:solidFill>
                  <a:schemeClr val="tx1"/>
                </a:solidFill>
              </a:rPr>
              <a:t>Permit use of family and friends if appropriate only after offering free language assistance.</a:t>
            </a:r>
          </a:p>
          <a:p>
            <a:pPr marL="34925" indent="0">
              <a:spcBef>
                <a:spcPts val="0"/>
              </a:spcBef>
              <a:buFont typeface="Corbel" panose="020B0503020204020204" pitchFamily="34" charset="0"/>
              <a:buNone/>
              <a:defRPr/>
            </a:pPr>
            <a:endParaRPr lang="en-US" altLang="en-US" sz="2400" dirty="0">
              <a:solidFill>
                <a:schemeClr val="tx1"/>
              </a:solidFill>
            </a:endParaRPr>
          </a:p>
          <a:p>
            <a:pPr>
              <a:spcBef>
                <a:spcPts val="0"/>
              </a:spcBef>
              <a:defRPr/>
            </a:pPr>
            <a:r>
              <a:rPr lang="en-US" altLang="en-US" sz="2400" dirty="0">
                <a:solidFill>
                  <a:schemeClr val="tx1"/>
                </a:solidFill>
              </a:rPr>
              <a:t>Be aware that issues of confidentiality, privacy, competency or conflict of interest may also arise.</a:t>
            </a:r>
          </a:p>
          <a:p>
            <a:pPr>
              <a:spcBef>
                <a:spcPts val="0"/>
              </a:spcBef>
              <a:defRPr/>
            </a:pPr>
            <a:endParaRPr lang="en-US" altLang="en-US" sz="2400" dirty="0">
              <a:solidFill>
                <a:schemeClr val="tx1"/>
              </a:solidFill>
            </a:endParaRPr>
          </a:p>
          <a:p>
            <a:pPr>
              <a:spcBef>
                <a:spcPts val="0"/>
              </a:spcBef>
              <a:defRPr/>
            </a:pPr>
            <a:r>
              <a:rPr lang="en-US" altLang="en-US" sz="2400" dirty="0">
                <a:solidFill>
                  <a:schemeClr val="tx1"/>
                </a:solidFill>
              </a:rPr>
              <a:t>Do not use minor children as interpreters unless in an exigent situation when no qualified interpreter is available.</a:t>
            </a:r>
          </a:p>
          <a:p>
            <a:pPr>
              <a:defRPr/>
            </a:pPr>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093EA4F2-3412-B203-068B-0ABB5407099B}"/>
              </a:ext>
            </a:extLst>
          </p:cNvPr>
          <p:cNvSpPr>
            <a:spLocks noGrp="1" noChangeArrowheads="1"/>
          </p:cNvSpPr>
          <p:nvPr>
            <p:ph type="title"/>
          </p:nvPr>
        </p:nvSpPr>
        <p:spPr>
          <a:xfrm>
            <a:off x="250825" y="260350"/>
            <a:ext cx="8712200" cy="974725"/>
          </a:xfrm>
        </p:spPr>
        <p:txBody>
          <a:bodyPr/>
          <a:lstStyle/>
          <a:p>
            <a:pPr algn="ctr" eaLnBrk="1" hangingPunct="1"/>
            <a:r>
              <a:rPr lang="en-US" altLang="en-US">
                <a:solidFill>
                  <a:schemeClr val="tx1"/>
                </a:solidFill>
              </a:rPr>
              <a:t>LEP and Program Access</a:t>
            </a:r>
          </a:p>
        </p:txBody>
      </p:sp>
      <p:sp>
        <p:nvSpPr>
          <p:cNvPr id="136195" name="Content Placeholder 3">
            <a:extLst>
              <a:ext uri="{FF2B5EF4-FFF2-40B4-BE49-F238E27FC236}">
                <a16:creationId xmlns:a16="http://schemas.microsoft.com/office/drawing/2014/main" id="{6936F502-E91F-9C70-B1EA-5B54B31493B4}"/>
              </a:ext>
            </a:extLst>
          </p:cNvPr>
          <p:cNvSpPr>
            <a:spLocks noGrp="1" noChangeArrowheads="1"/>
          </p:cNvSpPr>
          <p:nvPr>
            <p:ph idx="1"/>
          </p:nvPr>
        </p:nvSpPr>
        <p:spPr>
          <a:xfrm>
            <a:off x="444500" y="1700213"/>
            <a:ext cx="8229600" cy="4471987"/>
          </a:xfrm>
        </p:spPr>
        <p:txBody>
          <a:bodyPr/>
          <a:lstStyle/>
          <a:p>
            <a:pPr eaLnBrk="1" hangingPunct="1">
              <a:lnSpc>
                <a:spcPct val="134000"/>
              </a:lnSpc>
              <a:spcAft>
                <a:spcPts val="600"/>
              </a:spcAft>
            </a:pPr>
            <a:r>
              <a:rPr lang="en-US" altLang="en-US" sz="2800" dirty="0">
                <a:solidFill>
                  <a:schemeClr val="tx1"/>
                </a:solidFill>
              </a:rPr>
              <a:t>Population data sources</a:t>
            </a:r>
          </a:p>
          <a:p>
            <a:pPr lvl="1" eaLnBrk="1" hangingPunct="1">
              <a:lnSpc>
                <a:spcPct val="134000"/>
              </a:lnSpc>
              <a:spcAft>
                <a:spcPts val="600"/>
              </a:spcAft>
            </a:pPr>
            <a:r>
              <a:rPr lang="en-US" altLang="en-US" sz="2800" dirty="0">
                <a:solidFill>
                  <a:schemeClr val="accent4">
                    <a:lumMod val="75000"/>
                  </a:schemeClr>
                </a:solidFill>
                <a:hlinkClick r:id="rId3">
                  <a:extLst>
                    <a:ext uri="{A12FA001-AC4F-418D-AE19-62706E023703}">
                      <ahyp:hlinkClr xmlns:ahyp="http://schemas.microsoft.com/office/drawing/2018/hyperlinkcolor" val="tx"/>
                    </a:ext>
                  </a:extLst>
                </a:hlinkClick>
              </a:rPr>
              <a:t>US Census data</a:t>
            </a:r>
            <a:endParaRPr lang="en-US" altLang="en-US" sz="2800" dirty="0">
              <a:solidFill>
                <a:schemeClr val="accent4">
                  <a:lumMod val="75000"/>
                </a:schemeClr>
              </a:solidFill>
            </a:endParaRPr>
          </a:p>
          <a:p>
            <a:pPr lvl="1" eaLnBrk="1" hangingPunct="1">
              <a:lnSpc>
                <a:spcPct val="134000"/>
              </a:lnSpc>
              <a:spcAft>
                <a:spcPts val="600"/>
              </a:spcAft>
            </a:pPr>
            <a:r>
              <a:rPr lang="en-US" altLang="en-US" sz="2800" dirty="0">
                <a:solidFill>
                  <a:schemeClr val="accent4">
                    <a:lumMod val="75000"/>
                  </a:schemeClr>
                </a:solidFill>
                <a:hlinkClick r:id="rId4">
                  <a:extLst>
                    <a:ext uri="{A12FA001-AC4F-418D-AE19-62706E023703}">
                      <ahyp:hlinkClr xmlns:ahyp="http://schemas.microsoft.com/office/drawing/2018/hyperlinkcolor" val="tx"/>
                    </a:ext>
                  </a:extLst>
                </a:hlinkClick>
              </a:rPr>
              <a:t>American Community Survey</a:t>
            </a:r>
            <a:endParaRPr lang="en-US" altLang="en-US" sz="2800" dirty="0">
              <a:solidFill>
                <a:schemeClr val="accent4">
                  <a:lumMod val="75000"/>
                </a:schemeClr>
              </a:solidFill>
            </a:endParaRPr>
          </a:p>
          <a:p>
            <a:pPr lvl="1" eaLnBrk="1" hangingPunct="1">
              <a:lnSpc>
                <a:spcPct val="134000"/>
              </a:lnSpc>
              <a:spcAft>
                <a:spcPts val="600"/>
              </a:spcAft>
            </a:pPr>
            <a:r>
              <a:rPr lang="en-US" altLang="en-US" sz="2800" dirty="0">
                <a:solidFill>
                  <a:schemeClr val="accent4">
                    <a:lumMod val="75000"/>
                  </a:schemeClr>
                </a:solidFill>
                <a:hlinkClick r:id="rId5">
                  <a:extLst>
                    <a:ext uri="{A12FA001-AC4F-418D-AE19-62706E023703}">
                      <ahyp:hlinkClr xmlns:ahyp="http://schemas.microsoft.com/office/drawing/2018/hyperlinkcolor" val="tx"/>
                    </a:ext>
                  </a:extLst>
                </a:hlinkClick>
              </a:rPr>
              <a:t>Migration Policy Institute’s National Center on Immigrant Integration Policy</a:t>
            </a:r>
            <a:endParaRPr lang="en-US" altLang="en-US" sz="2800" dirty="0">
              <a:solidFill>
                <a:schemeClr val="accent4">
                  <a:lumMod val="75000"/>
                </a:schemeClr>
              </a:solidFill>
            </a:endParaRPr>
          </a:p>
          <a:p>
            <a:pPr lvl="1" eaLnBrk="1" hangingPunct="1">
              <a:lnSpc>
                <a:spcPct val="134000"/>
              </a:lnSpc>
              <a:spcAft>
                <a:spcPts val="600"/>
              </a:spcAft>
            </a:pPr>
            <a:r>
              <a:rPr lang="en-US" altLang="en-US" sz="2800" dirty="0">
                <a:solidFill>
                  <a:schemeClr val="accent4">
                    <a:lumMod val="75000"/>
                  </a:schemeClr>
                </a:solidFill>
                <a:hlinkClick r:id="rId6">
                  <a:extLst>
                    <a:ext uri="{A12FA001-AC4F-418D-AE19-62706E023703}">
                      <ahyp:hlinkClr xmlns:ahyp="http://schemas.microsoft.com/office/drawing/2018/hyperlinkcolor" val="tx"/>
                    </a:ext>
                  </a:extLst>
                </a:hlinkClick>
              </a:rPr>
              <a:t>Data and Language Maps | LEP.gov</a:t>
            </a:r>
            <a:endParaRPr lang="en-US" altLang="en-US" sz="2800" dirty="0">
              <a:solidFill>
                <a:schemeClr val="accent4">
                  <a:lumMod val="7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8F853129-C6AB-BD3C-9D9D-5682EF83D6CD}"/>
              </a:ext>
            </a:extLst>
          </p:cNvPr>
          <p:cNvSpPr>
            <a:spLocks noGrp="1" noChangeArrowheads="1"/>
          </p:cNvSpPr>
          <p:nvPr>
            <p:ph type="title"/>
          </p:nvPr>
        </p:nvSpPr>
        <p:spPr>
          <a:xfrm>
            <a:off x="684213" y="549275"/>
            <a:ext cx="7848600" cy="863600"/>
          </a:xfrm>
        </p:spPr>
        <p:txBody>
          <a:bodyPr/>
          <a:lstStyle/>
          <a:p>
            <a:pPr algn="ctr"/>
            <a:r>
              <a:rPr lang="en-US" altLang="en-US">
                <a:solidFill>
                  <a:schemeClr val="tx1"/>
                </a:solidFill>
              </a:rPr>
              <a:t>Disability Access</a:t>
            </a:r>
          </a:p>
        </p:txBody>
      </p:sp>
      <p:sp>
        <p:nvSpPr>
          <p:cNvPr id="65539" name="Content Placeholder 2">
            <a:extLst>
              <a:ext uri="{FF2B5EF4-FFF2-40B4-BE49-F238E27FC236}">
                <a16:creationId xmlns:a16="http://schemas.microsoft.com/office/drawing/2014/main" id="{474A00CA-00FA-17F4-296B-8D893F1DC555}"/>
              </a:ext>
            </a:extLst>
          </p:cNvPr>
          <p:cNvSpPr>
            <a:spLocks noGrp="1" noChangeArrowheads="1"/>
          </p:cNvSpPr>
          <p:nvPr>
            <p:ph idx="1"/>
          </p:nvPr>
        </p:nvSpPr>
        <p:spPr>
          <a:xfrm>
            <a:off x="611188" y="1341438"/>
            <a:ext cx="7921625" cy="6453187"/>
          </a:xfrm>
        </p:spPr>
        <p:txBody>
          <a:bodyPr/>
          <a:lstStyle/>
          <a:p>
            <a:pPr>
              <a:defRPr/>
            </a:pPr>
            <a:r>
              <a:rPr lang="en-US" altLang="en-US" sz="2800" dirty="0">
                <a:solidFill>
                  <a:schemeClr val="tx1"/>
                </a:solidFill>
              </a:rPr>
              <a:t>Section 504 of the Rehabilitation Act prohibits discrimination on the basis of disability in programs &amp; activities that receive Federal financial assistance, such as CNP. </a:t>
            </a:r>
          </a:p>
          <a:p>
            <a:pPr marL="34925" indent="0">
              <a:buFont typeface="Corbel" panose="020B0503020204020204" pitchFamily="34" charset="0"/>
              <a:buNone/>
              <a:defRPr/>
            </a:pPr>
            <a:endParaRPr lang="en-US" altLang="en-US" sz="1600" dirty="0">
              <a:solidFill>
                <a:schemeClr val="tx1"/>
              </a:solidFill>
            </a:endParaRPr>
          </a:p>
          <a:p>
            <a:pPr>
              <a:defRPr/>
            </a:pPr>
            <a:r>
              <a:rPr lang="en-US" altLang="en-US" sz="2800" dirty="0">
                <a:solidFill>
                  <a:schemeClr val="tx1"/>
                </a:solidFill>
              </a:rPr>
              <a:t>Title II of  the Americans with Disability Act prohibits discrimination based on disability in the provision of State &amp; local government services (public entities), such as public schools. </a:t>
            </a:r>
          </a:p>
          <a:p>
            <a:pPr marL="34925" indent="0">
              <a:buFont typeface="Corbel" panose="020B0503020204020204" pitchFamily="34" charset="0"/>
              <a:buNone/>
              <a:defRPr/>
            </a:pPr>
            <a:endParaRPr lang="en-US" altLang="en-US" sz="1600" dirty="0">
              <a:solidFill>
                <a:schemeClr val="tx1"/>
              </a:solidFill>
            </a:endParaRPr>
          </a:p>
          <a:p>
            <a:pPr>
              <a:defRPr/>
            </a:pPr>
            <a:r>
              <a:rPr lang="en-US" altLang="en-US" sz="2800" dirty="0">
                <a:solidFill>
                  <a:schemeClr val="tx1"/>
                </a:solidFill>
              </a:rPr>
              <a:t>Title III of ADA prohibits discrimination based on disability by private entities that provide public accommodations, including private schools.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2BDAB235-BF1C-058D-8D4E-CD65795DA169}"/>
              </a:ext>
            </a:extLst>
          </p:cNvPr>
          <p:cNvSpPr>
            <a:spLocks noGrp="1" noChangeArrowheads="1"/>
          </p:cNvSpPr>
          <p:nvPr>
            <p:ph type="title"/>
          </p:nvPr>
        </p:nvSpPr>
        <p:spPr>
          <a:xfrm>
            <a:off x="468313" y="333375"/>
            <a:ext cx="7796212" cy="935038"/>
          </a:xfrm>
        </p:spPr>
        <p:txBody>
          <a:bodyPr/>
          <a:lstStyle/>
          <a:p>
            <a:pPr algn="ctr"/>
            <a:r>
              <a:rPr lang="en-US" altLang="en-US">
                <a:solidFill>
                  <a:schemeClr val="tx1"/>
                </a:solidFill>
              </a:rPr>
              <a:t>Disability Access</a:t>
            </a:r>
          </a:p>
        </p:txBody>
      </p:sp>
      <p:sp>
        <p:nvSpPr>
          <p:cNvPr id="140291" name="Content Placeholder 2">
            <a:extLst>
              <a:ext uri="{FF2B5EF4-FFF2-40B4-BE49-F238E27FC236}">
                <a16:creationId xmlns:a16="http://schemas.microsoft.com/office/drawing/2014/main" id="{977E3CC1-723A-1603-10B3-B9AFACC362C2}"/>
              </a:ext>
            </a:extLst>
          </p:cNvPr>
          <p:cNvSpPr>
            <a:spLocks noGrp="1" noChangeArrowheads="1"/>
          </p:cNvSpPr>
          <p:nvPr>
            <p:ph idx="1"/>
          </p:nvPr>
        </p:nvSpPr>
        <p:spPr>
          <a:xfrm>
            <a:off x="395288" y="1557338"/>
            <a:ext cx="7866062" cy="4538662"/>
          </a:xfrm>
        </p:spPr>
        <p:txBody>
          <a:bodyPr/>
          <a:lstStyle/>
          <a:p>
            <a:pPr>
              <a:spcAft>
                <a:spcPts val="600"/>
              </a:spcAft>
            </a:pPr>
            <a:r>
              <a:rPr lang="en-US" altLang="en-US" sz="2800">
                <a:solidFill>
                  <a:schemeClr val="tx1"/>
                </a:solidFill>
              </a:rPr>
              <a:t>Section 504, Title II, and Title III require SFAs and LEAs, to make reasonable modifications to accommodate children with disabilities, including reasonable modifications to meals &amp; the meal service. </a:t>
            </a:r>
          </a:p>
          <a:p>
            <a:pPr>
              <a:spcAft>
                <a:spcPts val="600"/>
              </a:spcAft>
            </a:pPr>
            <a:r>
              <a:rPr lang="en-US" altLang="en-US" sz="2800">
                <a:solidFill>
                  <a:schemeClr val="tx1"/>
                </a:solidFill>
              </a:rPr>
              <a:t>These statutes and regulations also require SFAs and LEAs to ensure equally effective communication by providing necessary auxiliary aids and services.</a:t>
            </a:r>
          </a:p>
          <a:p>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2E41C1CD-53C2-F5A9-6F29-D837C822582E}"/>
              </a:ext>
            </a:extLst>
          </p:cNvPr>
          <p:cNvSpPr>
            <a:spLocks noGrp="1" noChangeArrowheads="1"/>
          </p:cNvSpPr>
          <p:nvPr>
            <p:ph type="title"/>
          </p:nvPr>
        </p:nvSpPr>
        <p:spPr>
          <a:xfrm>
            <a:off x="358775" y="92075"/>
            <a:ext cx="8229600" cy="1320800"/>
          </a:xfrm>
        </p:spPr>
        <p:txBody>
          <a:bodyPr/>
          <a:lstStyle/>
          <a:p>
            <a:pPr algn="ctr" eaLnBrk="1" hangingPunct="1"/>
            <a:r>
              <a:rPr lang="en-US" altLang="en-US">
                <a:solidFill>
                  <a:schemeClr val="tx1"/>
                </a:solidFill>
              </a:rPr>
              <a:t>Disability Access</a:t>
            </a:r>
          </a:p>
        </p:txBody>
      </p:sp>
      <p:sp>
        <p:nvSpPr>
          <p:cNvPr id="67587" name="Content Placeholder 3">
            <a:extLst>
              <a:ext uri="{FF2B5EF4-FFF2-40B4-BE49-F238E27FC236}">
                <a16:creationId xmlns:a16="http://schemas.microsoft.com/office/drawing/2014/main" id="{CC78DE91-FB43-177A-63D9-4F2251A960A1}"/>
              </a:ext>
            </a:extLst>
          </p:cNvPr>
          <p:cNvSpPr>
            <a:spLocks noGrp="1" noChangeArrowheads="1"/>
          </p:cNvSpPr>
          <p:nvPr>
            <p:ph idx="1"/>
          </p:nvPr>
        </p:nvSpPr>
        <p:spPr>
          <a:xfrm>
            <a:off x="358775" y="1268413"/>
            <a:ext cx="8229600" cy="7326312"/>
          </a:xfrm>
        </p:spPr>
        <p:txBody>
          <a:bodyPr/>
          <a:lstStyle/>
          <a:p>
            <a:pPr eaLnBrk="1" hangingPunct="1">
              <a:lnSpc>
                <a:spcPct val="134000"/>
              </a:lnSpc>
              <a:spcAft>
                <a:spcPts val="600"/>
              </a:spcAft>
              <a:defRPr/>
            </a:pPr>
            <a:r>
              <a:rPr lang="en-US" altLang="en-US" sz="2800" dirty="0">
                <a:solidFill>
                  <a:schemeClr val="tx1"/>
                </a:solidFill>
              </a:rPr>
              <a:t>What is the definition of disability?</a:t>
            </a:r>
          </a:p>
          <a:p>
            <a:pPr eaLnBrk="1" hangingPunct="1">
              <a:lnSpc>
                <a:spcPct val="134000"/>
              </a:lnSpc>
              <a:spcAft>
                <a:spcPts val="600"/>
              </a:spcAft>
              <a:defRPr/>
            </a:pPr>
            <a:r>
              <a:rPr lang="en-US" altLang="en-US" sz="2800" dirty="0">
                <a:solidFill>
                  <a:schemeClr val="tx1"/>
                </a:solidFill>
              </a:rPr>
              <a:t>Section 504, the ADA, and the USDA regulations for Section 504 at 7 CFR Part 15b define a person with a disability as:</a:t>
            </a:r>
          </a:p>
          <a:p>
            <a:pPr marL="687388" indent="-171450" eaLnBrk="1" hangingPunct="1">
              <a:lnSpc>
                <a:spcPct val="100000"/>
              </a:lnSpc>
              <a:spcBef>
                <a:spcPts val="600"/>
              </a:spcBef>
              <a:spcAft>
                <a:spcPts val="600"/>
              </a:spcAft>
              <a:tabLst>
                <a:tab pos="514350" algn="l"/>
              </a:tabLst>
              <a:defRPr/>
            </a:pPr>
            <a:r>
              <a:rPr lang="en-US" altLang="en-US" sz="2800" dirty="0">
                <a:solidFill>
                  <a:schemeClr val="tx1"/>
                </a:solidFill>
              </a:rPr>
              <a:t>A person who has a physical or mental impairment which substantially limits one or more “major life activities,” has a record of such impairment, or is regarded as having such impairment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3E7843D8-FA15-E99A-DBEE-7C843673A34C}"/>
              </a:ext>
            </a:extLst>
          </p:cNvPr>
          <p:cNvSpPr>
            <a:spLocks noGrp="1" noChangeArrowheads="1"/>
          </p:cNvSpPr>
          <p:nvPr>
            <p:ph type="title"/>
          </p:nvPr>
        </p:nvSpPr>
        <p:spPr>
          <a:xfrm>
            <a:off x="855663" y="188913"/>
            <a:ext cx="7405687" cy="1152525"/>
          </a:xfrm>
        </p:spPr>
        <p:txBody>
          <a:bodyPr/>
          <a:lstStyle/>
          <a:p>
            <a:pPr algn="ctr" eaLnBrk="1" hangingPunct="1"/>
            <a:r>
              <a:rPr lang="en-US" altLang="en-US">
                <a:solidFill>
                  <a:schemeClr val="tx1"/>
                </a:solidFill>
              </a:rPr>
              <a:t>Disability Access</a:t>
            </a:r>
          </a:p>
        </p:txBody>
      </p:sp>
      <p:sp>
        <p:nvSpPr>
          <p:cNvPr id="68611" name="Content Placeholder 2">
            <a:extLst>
              <a:ext uri="{FF2B5EF4-FFF2-40B4-BE49-F238E27FC236}">
                <a16:creationId xmlns:a16="http://schemas.microsoft.com/office/drawing/2014/main" id="{73A5E4CD-4ED7-6AED-4CDF-51FD8486F67B}"/>
              </a:ext>
            </a:extLst>
          </p:cNvPr>
          <p:cNvSpPr>
            <a:spLocks noGrp="1" noChangeArrowheads="1"/>
          </p:cNvSpPr>
          <p:nvPr>
            <p:ph idx="1"/>
          </p:nvPr>
        </p:nvSpPr>
        <p:spPr>
          <a:xfrm>
            <a:off x="395288" y="1557338"/>
            <a:ext cx="8353425" cy="4899025"/>
          </a:xfrm>
        </p:spPr>
        <p:txBody>
          <a:bodyPr/>
          <a:lstStyle/>
          <a:p>
            <a:pPr eaLnBrk="1" hangingPunct="1">
              <a:lnSpc>
                <a:spcPct val="100000"/>
              </a:lnSpc>
              <a:spcBef>
                <a:spcPts val="600"/>
              </a:spcBef>
              <a:spcAft>
                <a:spcPts val="0"/>
              </a:spcAft>
              <a:defRPr/>
            </a:pPr>
            <a:r>
              <a:rPr lang="en-US" altLang="en-US" sz="2800" dirty="0">
                <a:solidFill>
                  <a:schemeClr val="tx1"/>
                </a:solidFill>
              </a:rPr>
              <a:t>Major life activity means functions such as caring for oneself, performing manual tasks, walking, seeing, eating, hearing, speaking, breathing, learning, reading and working. </a:t>
            </a:r>
          </a:p>
          <a:p>
            <a:pPr marL="34925" indent="0" eaLnBrk="1" hangingPunct="1">
              <a:lnSpc>
                <a:spcPct val="100000"/>
              </a:lnSpc>
              <a:spcBef>
                <a:spcPts val="600"/>
              </a:spcBef>
              <a:spcAft>
                <a:spcPts val="0"/>
              </a:spcAft>
              <a:buFont typeface="Corbel" panose="020B0503020204020204" pitchFamily="34" charset="0"/>
              <a:buNone/>
              <a:defRPr/>
            </a:pPr>
            <a:endParaRPr lang="en-US" altLang="en-US" sz="2800" dirty="0">
              <a:solidFill>
                <a:schemeClr val="tx1"/>
              </a:solidFill>
            </a:endParaRPr>
          </a:p>
          <a:p>
            <a:pPr marL="174625" lvl="1" eaLnBrk="1" hangingPunct="1">
              <a:lnSpc>
                <a:spcPct val="100000"/>
              </a:lnSpc>
              <a:spcBef>
                <a:spcPts val="600"/>
              </a:spcBef>
              <a:spcAft>
                <a:spcPts val="0"/>
              </a:spcAft>
              <a:defRPr/>
            </a:pPr>
            <a:r>
              <a:rPr lang="en-US" altLang="en-US" sz="2800" dirty="0">
                <a:solidFill>
                  <a:schemeClr val="tx1"/>
                </a:solidFill>
              </a:rPr>
              <a:t>Functions of the immune system, normal cell growth, </a:t>
            </a:r>
            <a:r>
              <a:rPr lang="en-US" altLang="en-US" sz="2800" b="1" dirty="0">
                <a:solidFill>
                  <a:schemeClr val="tx1"/>
                </a:solidFill>
              </a:rPr>
              <a:t>digestive</a:t>
            </a:r>
            <a:r>
              <a:rPr lang="en-US" altLang="en-US" sz="2800" dirty="0">
                <a:solidFill>
                  <a:schemeClr val="tx1"/>
                </a:solidFill>
              </a:rPr>
              <a:t>, bowel, bladder, neurological, brain, immune, respiratory, circulatory, cardiovascular, </a:t>
            </a:r>
            <a:r>
              <a:rPr lang="en-US" altLang="en-US" sz="2800" b="1" dirty="0">
                <a:solidFill>
                  <a:schemeClr val="tx1"/>
                </a:solidFill>
              </a:rPr>
              <a:t>endocrine</a:t>
            </a:r>
            <a:r>
              <a:rPr lang="en-US" altLang="en-US" sz="2800" dirty="0">
                <a:solidFill>
                  <a:schemeClr val="tx1"/>
                </a:solidFill>
              </a:rPr>
              <a:t>, and reproductive functions. (ADAAA of 2008)</a:t>
            </a:r>
          </a:p>
          <a:p>
            <a:pPr eaLnBrk="1" hangingPunct="1">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D1633A4-EC47-BABD-DBD0-47699ABCC7F7}"/>
              </a:ext>
            </a:extLst>
          </p:cNvPr>
          <p:cNvSpPr>
            <a:spLocks noGrp="1" noChangeArrowheads="1"/>
          </p:cNvSpPr>
          <p:nvPr>
            <p:ph type="title"/>
          </p:nvPr>
        </p:nvSpPr>
        <p:spPr>
          <a:xfrm>
            <a:off x="457200" y="188913"/>
            <a:ext cx="8229600" cy="1143000"/>
          </a:xfrm>
        </p:spPr>
        <p:txBody>
          <a:bodyPr/>
          <a:lstStyle/>
          <a:p>
            <a:pPr algn="ctr" eaLnBrk="1" hangingPunct="1"/>
            <a:r>
              <a:rPr lang="en-US" altLang="en-US">
                <a:solidFill>
                  <a:schemeClr val="tx1"/>
                </a:solidFill>
              </a:rPr>
              <a:t>Civil Rights Concepts</a:t>
            </a:r>
          </a:p>
        </p:txBody>
      </p:sp>
      <p:sp>
        <p:nvSpPr>
          <p:cNvPr id="10243" name="Content Placeholder 3">
            <a:extLst>
              <a:ext uri="{FF2B5EF4-FFF2-40B4-BE49-F238E27FC236}">
                <a16:creationId xmlns:a16="http://schemas.microsoft.com/office/drawing/2014/main" id="{0231E5E4-828E-275A-EA62-C691234446CC}"/>
              </a:ext>
            </a:extLst>
          </p:cNvPr>
          <p:cNvSpPr>
            <a:spLocks noGrp="1" noChangeArrowheads="1"/>
          </p:cNvSpPr>
          <p:nvPr>
            <p:ph idx="1"/>
          </p:nvPr>
        </p:nvSpPr>
        <p:spPr>
          <a:xfrm>
            <a:off x="179388" y="981075"/>
            <a:ext cx="8435975" cy="5543550"/>
          </a:xfrm>
        </p:spPr>
        <p:txBody>
          <a:bodyPr/>
          <a:lstStyle/>
          <a:p>
            <a:pPr marL="452438" eaLnBrk="1" hangingPunct="1">
              <a:defRPr/>
            </a:pPr>
            <a:endParaRPr lang="en-US" altLang="en-US" sz="2800" dirty="0">
              <a:solidFill>
                <a:schemeClr val="tx1"/>
              </a:solidFill>
            </a:endParaRPr>
          </a:p>
          <a:p>
            <a:pPr marL="452438" eaLnBrk="1" hangingPunct="1">
              <a:defRPr/>
            </a:pPr>
            <a:r>
              <a:rPr lang="en-US" altLang="en-US" sz="3200" u="sng" dirty="0">
                <a:solidFill>
                  <a:schemeClr val="tx1"/>
                </a:solidFill>
              </a:rPr>
              <a:t>Discrimination</a:t>
            </a:r>
          </a:p>
          <a:p>
            <a:pPr marL="315913" indent="0" eaLnBrk="1" hangingPunct="1">
              <a:buFont typeface="Corbel" panose="020B0503020204020204" pitchFamily="34" charset="0"/>
              <a:buNone/>
              <a:defRPr/>
            </a:pPr>
            <a:endParaRPr lang="en-US" altLang="en-US" sz="3200" dirty="0">
              <a:solidFill>
                <a:schemeClr val="tx1"/>
              </a:solidFill>
            </a:endParaRPr>
          </a:p>
          <a:p>
            <a:pPr marL="852488" lvl="1" eaLnBrk="1" hangingPunct="1">
              <a:defRPr/>
            </a:pPr>
            <a:r>
              <a:rPr lang="en-US" altLang="en-US" sz="3200" dirty="0">
                <a:solidFill>
                  <a:schemeClr val="tx1"/>
                </a:solidFill>
              </a:rPr>
              <a:t>Different treatment which makes a distinction of one person or a group of persons from others, either intentionally, by neglect, or by the actions or lack of actions based on a protected class</a:t>
            </a:r>
          </a:p>
          <a:p>
            <a:pPr marL="852488" lvl="1" eaLnBrk="1" hangingPunct="1">
              <a:defRPr/>
            </a:pPr>
            <a:endParaRPr lang="en-US" altLang="en-US" sz="28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62547558-FD12-FAEE-3D31-BA73BEDCE8D1}"/>
              </a:ext>
            </a:extLst>
          </p:cNvPr>
          <p:cNvSpPr>
            <a:spLocks noGrp="1" noChangeArrowheads="1"/>
          </p:cNvSpPr>
          <p:nvPr>
            <p:ph type="title"/>
          </p:nvPr>
        </p:nvSpPr>
        <p:spPr>
          <a:xfrm>
            <a:off x="179388" y="333375"/>
            <a:ext cx="8713787" cy="1355725"/>
          </a:xfrm>
        </p:spPr>
        <p:txBody>
          <a:bodyPr/>
          <a:lstStyle/>
          <a:p>
            <a:pPr algn="ctr"/>
            <a:r>
              <a:rPr lang="en-US" altLang="en-US">
                <a:solidFill>
                  <a:schemeClr val="tx1"/>
                </a:solidFill>
              </a:rPr>
              <a:t>Types of Disability Discrimination</a:t>
            </a:r>
          </a:p>
        </p:txBody>
      </p:sp>
      <p:sp>
        <p:nvSpPr>
          <p:cNvPr id="3" name="Content Placeholder 2">
            <a:extLst>
              <a:ext uri="{FF2B5EF4-FFF2-40B4-BE49-F238E27FC236}">
                <a16:creationId xmlns:a16="http://schemas.microsoft.com/office/drawing/2014/main" id="{A5B5B958-44A8-C2C8-36A6-401E4A708DDC}"/>
              </a:ext>
            </a:extLst>
          </p:cNvPr>
          <p:cNvSpPr>
            <a:spLocks noGrp="1"/>
          </p:cNvSpPr>
          <p:nvPr>
            <p:ph idx="1"/>
          </p:nvPr>
        </p:nvSpPr>
        <p:spPr>
          <a:xfrm>
            <a:off x="323850" y="1689100"/>
            <a:ext cx="8496300" cy="4835525"/>
          </a:xfrm>
        </p:spPr>
        <p:txBody>
          <a:bodyPr/>
          <a:lstStyle/>
          <a:p>
            <a:pPr>
              <a:defRPr/>
            </a:pPr>
            <a:r>
              <a:rPr lang="en-US" sz="2800" dirty="0">
                <a:solidFill>
                  <a:schemeClr val="tx1"/>
                </a:solidFill>
              </a:rPr>
              <a:t>Discrimination because of the disability (not an exclusive list)</a:t>
            </a:r>
          </a:p>
          <a:p>
            <a:pPr marL="739775">
              <a:buFont typeface="Arial" panose="020B0604020202020204" pitchFamily="34" charset="0"/>
              <a:buChar char="•"/>
              <a:tabLst>
                <a:tab pos="854075" algn="l"/>
              </a:tabLst>
              <a:defRPr/>
            </a:pPr>
            <a:r>
              <a:rPr lang="en-US" sz="2800" dirty="0">
                <a:solidFill>
                  <a:schemeClr val="tx1"/>
                </a:solidFill>
                <a:sym typeface="Wingdings" panose="05000000000000000000" pitchFamily="2" charset="2"/>
              </a:rPr>
              <a:t>Denying benefits or opportunity to participate </a:t>
            </a:r>
          </a:p>
          <a:p>
            <a:pPr marL="739775">
              <a:buFont typeface="Arial" panose="020B0604020202020204" pitchFamily="34" charset="0"/>
              <a:buChar char="•"/>
              <a:tabLst>
                <a:tab pos="854075" algn="l"/>
              </a:tabLst>
              <a:defRPr/>
            </a:pPr>
            <a:r>
              <a:rPr lang="en-US" sz="2800" dirty="0">
                <a:solidFill>
                  <a:schemeClr val="tx1"/>
                </a:solidFill>
                <a:sym typeface="Wingdings" panose="05000000000000000000" pitchFamily="2" charset="2"/>
              </a:rPr>
              <a:t>Segregating individuals with disabilities</a:t>
            </a:r>
          </a:p>
          <a:p>
            <a:pPr marL="739775">
              <a:buFont typeface="Arial" panose="020B0604020202020204" pitchFamily="34" charset="0"/>
              <a:buChar char="•"/>
              <a:tabLst>
                <a:tab pos="854075" algn="l"/>
              </a:tabLst>
              <a:defRPr/>
            </a:pPr>
            <a:r>
              <a:rPr lang="en-US" sz="2800" dirty="0">
                <a:solidFill>
                  <a:schemeClr val="tx1"/>
                </a:solidFill>
                <a:sym typeface="Wingdings" panose="05000000000000000000" pitchFamily="2" charset="2"/>
              </a:rPr>
              <a:t>Aiding, perpetuating, or contracting with others       	     that discriminate</a:t>
            </a:r>
          </a:p>
          <a:p>
            <a:pPr>
              <a:defRPr/>
            </a:pPr>
            <a:r>
              <a:rPr lang="en-US" sz="2800" dirty="0">
                <a:solidFill>
                  <a:schemeClr val="tx1"/>
                </a:solidFill>
                <a:sym typeface="Wingdings" panose="05000000000000000000" pitchFamily="2" charset="2"/>
              </a:rPr>
              <a:t>Failure to provide a reasonable modification</a:t>
            </a:r>
          </a:p>
          <a:p>
            <a:pPr>
              <a:defRPr/>
            </a:pPr>
            <a:r>
              <a:rPr lang="en-US" sz="2800" dirty="0">
                <a:solidFill>
                  <a:schemeClr val="tx1"/>
                </a:solidFill>
                <a:sym typeface="Wingdings" panose="05000000000000000000" pitchFamily="2" charset="2"/>
              </a:rPr>
              <a:t>Ineffective communication</a:t>
            </a:r>
          </a:p>
          <a:p>
            <a:pPr>
              <a:defRPr/>
            </a:pPr>
            <a:r>
              <a:rPr lang="en-US" sz="2800" dirty="0">
                <a:solidFill>
                  <a:schemeClr val="tx1"/>
                </a:solidFill>
                <a:sym typeface="Wingdings" panose="05000000000000000000" pitchFamily="2" charset="2"/>
              </a:rPr>
              <a:t>Inaccessible facilities</a:t>
            </a:r>
            <a:endParaRPr lang="en-US" sz="28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C68B9E3E-FF66-5366-3B26-6D639B858755}"/>
              </a:ext>
            </a:extLst>
          </p:cNvPr>
          <p:cNvSpPr>
            <a:spLocks noGrp="1" noChangeArrowheads="1"/>
          </p:cNvSpPr>
          <p:nvPr>
            <p:ph type="title"/>
          </p:nvPr>
        </p:nvSpPr>
        <p:spPr>
          <a:xfrm>
            <a:off x="179388" y="188913"/>
            <a:ext cx="8785225" cy="1295400"/>
          </a:xfrm>
        </p:spPr>
        <p:txBody>
          <a:bodyPr/>
          <a:lstStyle/>
          <a:p>
            <a:pPr algn="ctr" eaLnBrk="1" hangingPunct="1"/>
            <a:r>
              <a:rPr lang="en-US" altLang="en-US">
                <a:solidFill>
                  <a:schemeClr val="tx1"/>
                </a:solidFill>
              </a:rPr>
              <a:t>Reasonable Modifications</a:t>
            </a:r>
          </a:p>
        </p:txBody>
      </p:sp>
      <p:sp>
        <p:nvSpPr>
          <p:cNvPr id="148483" name="Content Placeholder 3">
            <a:extLst>
              <a:ext uri="{FF2B5EF4-FFF2-40B4-BE49-F238E27FC236}">
                <a16:creationId xmlns:a16="http://schemas.microsoft.com/office/drawing/2014/main" id="{587F94C2-2495-0CFC-10AE-2B9FBA0F6FBD}"/>
              </a:ext>
            </a:extLst>
          </p:cNvPr>
          <p:cNvSpPr>
            <a:spLocks noGrp="1" noChangeArrowheads="1"/>
          </p:cNvSpPr>
          <p:nvPr>
            <p:ph idx="1"/>
          </p:nvPr>
        </p:nvSpPr>
        <p:spPr>
          <a:xfrm>
            <a:off x="284163" y="1341438"/>
            <a:ext cx="8575675" cy="5516562"/>
          </a:xfrm>
        </p:spPr>
        <p:txBody>
          <a:bodyPr/>
          <a:lstStyle/>
          <a:p>
            <a:pPr eaLnBrk="1" hangingPunct="1">
              <a:lnSpc>
                <a:spcPct val="100000"/>
              </a:lnSpc>
              <a:spcAft>
                <a:spcPts val="600"/>
              </a:spcAft>
            </a:pPr>
            <a:r>
              <a:rPr lang="en-US" altLang="en-US" sz="2600">
                <a:solidFill>
                  <a:schemeClr val="tx1"/>
                </a:solidFill>
              </a:rPr>
              <a:t>ALSDE, SFAs, LEAs, and sponsors </a:t>
            </a:r>
            <a:r>
              <a:rPr lang="en-US" altLang="en-US" sz="2600" b="1">
                <a:solidFill>
                  <a:schemeClr val="tx1"/>
                </a:solidFill>
              </a:rPr>
              <a:t>must</a:t>
            </a:r>
            <a:r>
              <a:rPr lang="en-US" altLang="en-US" sz="2600">
                <a:solidFill>
                  <a:schemeClr val="tx1"/>
                </a:solidFill>
              </a:rPr>
              <a:t> provide reasonable modifications in policies and practices, and procedures to accommodate applicants and participants with disabilities when necessary.</a:t>
            </a:r>
          </a:p>
          <a:p>
            <a:pPr eaLnBrk="1" hangingPunct="1">
              <a:lnSpc>
                <a:spcPct val="100000"/>
              </a:lnSpc>
              <a:spcAft>
                <a:spcPts val="600"/>
              </a:spcAft>
            </a:pPr>
            <a:r>
              <a:rPr lang="en-US" altLang="en-US" sz="2600">
                <a:solidFill>
                  <a:schemeClr val="tx1"/>
                </a:solidFill>
              </a:rPr>
              <a:t>Reasonable modifications:</a:t>
            </a:r>
          </a:p>
          <a:p>
            <a:pPr lvl="2" eaLnBrk="1" hangingPunct="1">
              <a:lnSpc>
                <a:spcPct val="100000"/>
              </a:lnSpc>
              <a:spcBef>
                <a:spcPts val="600"/>
              </a:spcBef>
              <a:spcAft>
                <a:spcPts val="600"/>
              </a:spcAft>
            </a:pPr>
            <a:r>
              <a:rPr lang="en-US" altLang="en-US" sz="2400">
                <a:solidFill>
                  <a:schemeClr val="tx1"/>
                </a:solidFill>
              </a:rPr>
              <a:t>Must be related to the disability or limitation caused by the disability.</a:t>
            </a:r>
          </a:p>
          <a:p>
            <a:pPr lvl="2" eaLnBrk="1" hangingPunct="1">
              <a:lnSpc>
                <a:spcPct val="100000"/>
              </a:lnSpc>
              <a:spcBef>
                <a:spcPts val="600"/>
              </a:spcBef>
              <a:spcAft>
                <a:spcPts val="600"/>
              </a:spcAft>
            </a:pPr>
            <a:r>
              <a:rPr lang="en-US" altLang="en-US" sz="2400">
                <a:solidFill>
                  <a:schemeClr val="tx1"/>
                </a:solidFill>
              </a:rPr>
              <a:t>The individual with a disability does not carry a high burden of ‘proving’ that he or she has a disability.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EF02FAD6-639C-E1E4-7CE5-5F0900EE8A21}"/>
              </a:ext>
            </a:extLst>
          </p:cNvPr>
          <p:cNvSpPr>
            <a:spLocks noGrp="1" noChangeArrowheads="1"/>
          </p:cNvSpPr>
          <p:nvPr>
            <p:ph type="title"/>
          </p:nvPr>
        </p:nvSpPr>
        <p:spPr>
          <a:xfrm>
            <a:off x="179388" y="188913"/>
            <a:ext cx="8785225" cy="936625"/>
          </a:xfrm>
        </p:spPr>
        <p:txBody>
          <a:bodyPr/>
          <a:lstStyle/>
          <a:p>
            <a:pPr algn="ctr" eaLnBrk="1" hangingPunct="1"/>
            <a:r>
              <a:rPr lang="en-US" altLang="en-US">
                <a:solidFill>
                  <a:schemeClr val="tx1"/>
                </a:solidFill>
              </a:rPr>
              <a:t>Reasonable Modifications</a:t>
            </a:r>
          </a:p>
        </p:txBody>
      </p:sp>
      <p:sp>
        <p:nvSpPr>
          <p:cNvPr id="144387" name="Content Placeholder 2">
            <a:extLst>
              <a:ext uri="{FF2B5EF4-FFF2-40B4-BE49-F238E27FC236}">
                <a16:creationId xmlns:a16="http://schemas.microsoft.com/office/drawing/2014/main" id="{9B7B43C8-7228-CE71-1356-AAA5904CD3CD}"/>
              </a:ext>
            </a:extLst>
          </p:cNvPr>
          <p:cNvSpPr>
            <a:spLocks noGrp="1" noChangeArrowheads="1"/>
          </p:cNvSpPr>
          <p:nvPr>
            <p:ph idx="1"/>
          </p:nvPr>
        </p:nvSpPr>
        <p:spPr>
          <a:xfrm>
            <a:off x="179388" y="1196975"/>
            <a:ext cx="8713787" cy="5472113"/>
          </a:xfrm>
        </p:spPr>
        <p:txBody>
          <a:bodyPr/>
          <a:lstStyle/>
          <a:p>
            <a:pPr lvl="1" eaLnBrk="1" hangingPunct="1">
              <a:lnSpc>
                <a:spcPct val="100000"/>
              </a:lnSpc>
              <a:spcAft>
                <a:spcPts val="1200"/>
              </a:spcAft>
              <a:defRPr/>
            </a:pPr>
            <a:r>
              <a:rPr lang="en-US" altLang="en-US" sz="2600" dirty="0">
                <a:solidFill>
                  <a:schemeClr val="tx1"/>
                </a:solidFill>
              </a:rPr>
              <a:t>A change or alteration in policies, practices, and procedures to accommodate a disability </a:t>
            </a:r>
          </a:p>
          <a:p>
            <a:pPr lvl="1" eaLnBrk="1" hangingPunct="1">
              <a:lnSpc>
                <a:spcPct val="100000"/>
              </a:lnSpc>
              <a:spcAft>
                <a:spcPts val="1200"/>
              </a:spcAft>
              <a:defRPr/>
            </a:pPr>
            <a:r>
              <a:rPr lang="en-US" altLang="en-US" sz="2600" dirty="0">
                <a:solidFill>
                  <a:schemeClr val="tx1"/>
                </a:solidFill>
              </a:rPr>
              <a:t>Funded by the service provider, not by applicants and participants</a:t>
            </a:r>
          </a:p>
          <a:p>
            <a:pPr lvl="1" eaLnBrk="1" hangingPunct="1">
              <a:lnSpc>
                <a:spcPct val="100000"/>
              </a:lnSpc>
              <a:spcAft>
                <a:spcPts val="1200"/>
              </a:spcAft>
              <a:defRPr/>
            </a:pPr>
            <a:r>
              <a:rPr lang="en-US" altLang="en-US" sz="2600" dirty="0">
                <a:solidFill>
                  <a:schemeClr val="tx1"/>
                </a:solidFill>
              </a:rPr>
              <a:t>Provide equal level of service to applicants and participants in an alternative way</a:t>
            </a:r>
          </a:p>
          <a:p>
            <a:pPr lvl="1" eaLnBrk="1" hangingPunct="1">
              <a:lnSpc>
                <a:spcPct val="100000"/>
              </a:lnSpc>
              <a:spcAft>
                <a:spcPts val="1200"/>
              </a:spcAft>
              <a:defRPr/>
            </a:pPr>
            <a:r>
              <a:rPr lang="en-US" altLang="en-US" sz="2600" dirty="0">
                <a:solidFill>
                  <a:schemeClr val="tx1"/>
                </a:solidFill>
              </a:rPr>
              <a:t>Accommodate even where the person requesting modification believes more should be done </a:t>
            </a:r>
          </a:p>
          <a:p>
            <a:pPr lvl="1" eaLnBrk="1" hangingPunct="1">
              <a:lnSpc>
                <a:spcPct val="100000"/>
              </a:lnSpc>
              <a:spcAft>
                <a:spcPts val="600"/>
              </a:spcAft>
              <a:defRPr/>
            </a:pPr>
            <a:r>
              <a:rPr lang="en-US" altLang="en-US" sz="2600" dirty="0">
                <a:solidFill>
                  <a:schemeClr val="tx1"/>
                </a:solidFill>
              </a:rPr>
              <a:t> Accommodate individuals who may need assistance in the meal service or consuming their meals</a:t>
            </a:r>
          </a:p>
          <a:p>
            <a:pPr eaLnBrk="1" hangingPunct="1">
              <a:defRPr/>
            </a:pPr>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C236E763-4CA3-82CA-508B-4F31ACA73A81}"/>
              </a:ext>
            </a:extLst>
          </p:cNvPr>
          <p:cNvSpPr>
            <a:spLocks noGrp="1" noChangeArrowheads="1"/>
          </p:cNvSpPr>
          <p:nvPr>
            <p:ph type="title"/>
          </p:nvPr>
        </p:nvSpPr>
        <p:spPr>
          <a:xfrm>
            <a:off x="854075" y="333375"/>
            <a:ext cx="7407275" cy="1079500"/>
          </a:xfrm>
        </p:spPr>
        <p:txBody>
          <a:bodyPr/>
          <a:lstStyle/>
          <a:p>
            <a:pPr algn="ctr"/>
            <a:r>
              <a:rPr lang="en-US" altLang="en-US">
                <a:solidFill>
                  <a:schemeClr val="tx1"/>
                </a:solidFill>
              </a:rPr>
              <a:t>Reasonable Modifications</a:t>
            </a:r>
          </a:p>
        </p:txBody>
      </p:sp>
      <p:sp>
        <p:nvSpPr>
          <p:cNvPr id="3" name="Content Placeholder 2">
            <a:extLst>
              <a:ext uri="{FF2B5EF4-FFF2-40B4-BE49-F238E27FC236}">
                <a16:creationId xmlns:a16="http://schemas.microsoft.com/office/drawing/2014/main" id="{7F4F86B3-6F44-43D4-2747-5A8032424199}"/>
              </a:ext>
            </a:extLst>
          </p:cNvPr>
          <p:cNvSpPr>
            <a:spLocks noGrp="1"/>
          </p:cNvSpPr>
          <p:nvPr>
            <p:ph idx="1"/>
          </p:nvPr>
        </p:nvSpPr>
        <p:spPr>
          <a:xfrm>
            <a:off x="539750" y="1484313"/>
            <a:ext cx="8208963" cy="4824412"/>
          </a:xfrm>
        </p:spPr>
        <p:txBody>
          <a:bodyPr/>
          <a:lstStyle/>
          <a:p>
            <a:pPr>
              <a:defRPr/>
            </a:pPr>
            <a:r>
              <a:rPr lang="en-US" sz="2800" dirty="0">
                <a:solidFill>
                  <a:schemeClr val="tx1"/>
                </a:solidFill>
              </a:rPr>
              <a:t>Modify the meal plan to accommodate a disability in accordance with FNS policy guidance for meal modifications.</a:t>
            </a:r>
          </a:p>
          <a:p>
            <a:pPr>
              <a:defRPr/>
            </a:pPr>
            <a:r>
              <a:rPr lang="en-US" sz="2800" dirty="0">
                <a:solidFill>
                  <a:schemeClr val="tx1"/>
                </a:solidFill>
              </a:rPr>
              <a:t>Ensure food service areas are accessible.</a:t>
            </a:r>
          </a:p>
          <a:p>
            <a:pPr>
              <a:lnSpc>
                <a:spcPct val="100000"/>
              </a:lnSpc>
              <a:spcBef>
                <a:spcPts val="500"/>
              </a:spcBef>
              <a:defRPr/>
            </a:pPr>
            <a:r>
              <a:rPr lang="en-US" sz="2800" dirty="0">
                <a:solidFill>
                  <a:schemeClr val="tx1"/>
                </a:solidFill>
              </a:rPr>
              <a:t>Provide aids and services, if needed.</a:t>
            </a:r>
          </a:p>
          <a:p>
            <a:pPr marL="34925" indent="0">
              <a:spcBef>
                <a:spcPts val="500"/>
              </a:spcBef>
              <a:buFont typeface="Corbel" panose="020B0503020204020204" pitchFamily="34" charset="0"/>
              <a:buNone/>
              <a:defRPr/>
            </a:pPr>
            <a:r>
              <a:rPr lang="en-US" sz="2800" dirty="0">
                <a:solidFill>
                  <a:schemeClr val="tx1"/>
                </a:solidFill>
              </a:rPr>
              <a:t>	Examples:</a:t>
            </a:r>
          </a:p>
          <a:p>
            <a:pPr marL="34925" indent="0">
              <a:spcBef>
                <a:spcPts val="500"/>
              </a:spcBef>
              <a:buFont typeface="Corbel" panose="020B0503020204020204" pitchFamily="34" charset="0"/>
              <a:buNone/>
              <a:defRPr/>
            </a:pPr>
            <a:r>
              <a:rPr lang="en-US" sz="2800" dirty="0">
                <a:solidFill>
                  <a:schemeClr val="tx1"/>
                </a:solidFill>
              </a:rPr>
              <a:t>		</a:t>
            </a:r>
            <a:r>
              <a:rPr lang="en-US" sz="2800" dirty="0">
                <a:solidFill>
                  <a:schemeClr val="tx1"/>
                </a:solidFill>
                <a:sym typeface="Wingdings" panose="05000000000000000000" pitchFamily="2" charset="2"/>
              </a:rPr>
              <a:t> Food service aides</a:t>
            </a:r>
          </a:p>
          <a:p>
            <a:pPr marL="34925" indent="0">
              <a:spcBef>
                <a:spcPts val="500"/>
              </a:spcBef>
              <a:buFont typeface="Corbel" panose="020B0503020204020204" pitchFamily="34" charset="0"/>
              <a:buNone/>
              <a:defRPr/>
            </a:pPr>
            <a:r>
              <a:rPr lang="en-US" sz="2800" dirty="0">
                <a:solidFill>
                  <a:schemeClr val="tx1"/>
                </a:solidFill>
                <a:sym typeface="Wingdings" panose="05000000000000000000" pitchFamily="2" charset="2"/>
              </a:rPr>
              <a:t>		 Adaptive feeding equipment</a:t>
            </a:r>
          </a:p>
          <a:p>
            <a:pPr marL="34925" indent="0">
              <a:spcBef>
                <a:spcPts val="500"/>
              </a:spcBef>
              <a:buFont typeface="Corbel" panose="020B0503020204020204" pitchFamily="34" charset="0"/>
              <a:buNone/>
              <a:defRPr/>
            </a:pPr>
            <a:r>
              <a:rPr lang="en-US" sz="2800" dirty="0">
                <a:solidFill>
                  <a:schemeClr val="tx1"/>
                </a:solidFill>
                <a:sym typeface="Wingdings" panose="05000000000000000000" pitchFamily="2" charset="2"/>
              </a:rPr>
              <a:t>		 Meal tracking assistance</a:t>
            </a:r>
          </a:p>
          <a:p>
            <a:pPr marL="34925" indent="0">
              <a:spcBef>
                <a:spcPts val="500"/>
              </a:spcBef>
              <a:buFont typeface="Corbel" panose="020B0503020204020204" pitchFamily="34" charset="0"/>
              <a:buNone/>
              <a:defRPr/>
            </a:pPr>
            <a:r>
              <a:rPr lang="en-US" sz="2800" dirty="0">
                <a:solidFill>
                  <a:schemeClr val="tx1"/>
                </a:solidFill>
                <a:sym typeface="Wingdings" panose="05000000000000000000" pitchFamily="2" charset="2"/>
              </a:rPr>
              <a:t>		 Other effective methods</a:t>
            </a:r>
            <a:endParaRPr lang="en-US" sz="2800"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A59A7866-2DE9-9C1A-0496-4A222D4FCE19}"/>
              </a:ext>
            </a:extLst>
          </p:cNvPr>
          <p:cNvSpPr>
            <a:spLocks noGrp="1" noChangeArrowheads="1"/>
          </p:cNvSpPr>
          <p:nvPr>
            <p:ph type="title"/>
          </p:nvPr>
        </p:nvSpPr>
        <p:spPr>
          <a:xfrm>
            <a:off x="395288" y="333375"/>
            <a:ext cx="7407275" cy="1008063"/>
          </a:xfrm>
        </p:spPr>
        <p:txBody>
          <a:bodyPr/>
          <a:lstStyle/>
          <a:p>
            <a:pPr algn="ctr"/>
            <a:r>
              <a:rPr lang="en-US" altLang="en-US">
                <a:solidFill>
                  <a:schemeClr val="tx1"/>
                </a:solidFill>
              </a:rPr>
              <a:t>Service Animals</a:t>
            </a:r>
          </a:p>
        </p:txBody>
      </p:sp>
      <p:sp>
        <p:nvSpPr>
          <p:cNvPr id="154627" name="Content Placeholder 2">
            <a:extLst>
              <a:ext uri="{FF2B5EF4-FFF2-40B4-BE49-F238E27FC236}">
                <a16:creationId xmlns:a16="http://schemas.microsoft.com/office/drawing/2014/main" id="{C130FC16-AC50-8D18-93BB-467C50B29A87}"/>
              </a:ext>
            </a:extLst>
          </p:cNvPr>
          <p:cNvSpPr>
            <a:spLocks noGrp="1" noChangeArrowheads="1"/>
          </p:cNvSpPr>
          <p:nvPr>
            <p:ph idx="1"/>
          </p:nvPr>
        </p:nvSpPr>
        <p:spPr>
          <a:xfrm>
            <a:off x="611188" y="1557338"/>
            <a:ext cx="7650162" cy="5111750"/>
          </a:xfrm>
        </p:spPr>
        <p:txBody>
          <a:bodyPr/>
          <a:lstStyle/>
          <a:p>
            <a:r>
              <a:rPr lang="en-US" altLang="en-US" dirty="0">
                <a:solidFill>
                  <a:schemeClr val="tx1"/>
                </a:solidFill>
              </a:rPr>
              <a:t>Any dog that is individually trained to do work or perform tasks for the benefit of an individual with a disability, including a physical, sensory, psychiatric, intellectual, or other mental disability. </a:t>
            </a:r>
          </a:p>
          <a:p>
            <a:r>
              <a:rPr lang="en-US" altLang="en-US" dirty="0">
                <a:solidFill>
                  <a:schemeClr val="tx1"/>
                </a:solidFill>
              </a:rPr>
              <a:t>Work or task performed by a service animal must be directly related to the individual’s disability.</a:t>
            </a:r>
          </a:p>
          <a:p>
            <a:r>
              <a:rPr lang="en-US" altLang="en-US" dirty="0">
                <a:solidFill>
                  <a:schemeClr val="tx1"/>
                </a:solidFill>
              </a:rPr>
              <a:t>Additionally, state and local government agencies (public entities) must make reasonable modifications in policies, practices, or procedures to permit the use of a miniature horse by an individual with a disability that has been individually trained to do work or perform tasks for the benefit of the individual with a  disability. </a:t>
            </a:r>
          </a:p>
          <a:p>
            <a:r>
              <a:rPr lang="en-US" altLang="en-US" dirty="0">
                <a:solidFill>
                  <a:schemeClr val="tx1"/>
                </a:solidFill>
              </a:rPr>
              <a:t>Covered entities cannot ask about the person’s disability, required medical documentation, require a special identification card or training documentation for the dog or miniature horse, or ask the animal to perform the work or task.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1F88B6A3-1822-5E0C-4A5D-392FF4111619}"/>
              </a:ext>
            </a:extLst>
          </p:cNvPr>
          <p:cNvSpPr>
            <a:spLocks noGrp="1" noChangeArrowheads="1"/>
          </p:cNvSpPr>
          <p:nvPr>
            <p:ph type="title"/>
          </p:nvPr>
        </p:nvSpPr>
        <p:spPr>
          <a:xfrm>
            <a:off x="457200" y="188913"/>
            <a:ext cx="8229600" cy="1008062"/>
          </a:xfrm>
        </p:spPr>
        <p:txBody>
          <a:bodyPr/>
          <a:lstStyle/>
          <a:p>
            <a:pPr algn="ctr" eaLnBrk="1" hangingPunct="1"/>
            <a:r>
              <a:rPr lang="en-US" altLang="en-US">
                <a:solidFill>
                  <a:schemeClr val="tx1"/>
                </a:solidFill>
              </a:rPr>
              <a:t>Program Accessibility</a:t>
            </a:r>
          </a:p>
        </p:txBody>
      </p:sp>
      <p:sp>
        <p:nvSpPr>
          <p:cNvPr id="73731" name="Content Placeholder 3">
            <a:extLst>
              <a:ext uri="{FF2B5EF4-FFF2-40B4-BE49-F238E27FC236}">
                <a16:creationId xmlns:a16="http://schemas.microsoft.com/office/drawing/2014/main" id="{A024636D-A7F6-6C14-2903-3B5366A087D8}"/>
              </a:ext>
            </a:extLst>
          </p:cNvPr>
          <p:cNvSpPr>
            <a:spLocks noGrp="1" noChangeArrowheads="1"/>
          </p:cNvSpPr>
          <p:nvPr>
            <p:ph idx="1"/>
          </p:nvPr>
        </p:nvSpPr>
        <p:spPr>
          <a:xfrm>
            <a:off x="457200" y="1196975"/>
            <a:ext cx="8075613" cy="5472113"/>
          </a:xfrm>
        </p:spPr>
        <p:txBody>
          <a:bodyPr/>
          <a:lstStyle/>
          <a:p>
            <a:pPr eaLnBrk="1" hangingPunct="1">
              <a:lnSpc>
                <a:spcPct val="100000"/>
              </a:lnSpc>
              <a:spcBef>
                <a:spcPts val="600"/>
              </a:spcBef>
              <a:spcAft>
                <a:spcPts val="0"/>
              </a:spcAft>
              <a:defRPr/>
            </a:pPr>
            <a:r>
              <a:rPr lang="en-US" altLang="en-US" sz="2800" dirty="0">
                <a:solidFill>
                  <a:schemeClr val="tx1"/>
                </a:solidFill>
              </a:rPr>
              <a:t>Accessibility of state and local agency websites, and online application systems to persons with visual impairments and other disabilities. </a:t>
            </a:r>
          </a:p>
          <a:p>
            <a:pPr marL="34925" indent="0" eaLnBrk="1" hangingPunct="1">
              <a:lnSpc>
                <a:spcPct val="100000"/>
              </a:lnSpc>
              <a:spcBef>
                <a:spcPts val="600"/>
              </a:spcBef>
              <a:spcAft>
                <a:spcPts val="0"/>
              </a:spcAft>
              <a:buFont typeface="Corbel" panose="020B0503020204020204" pitchFamily="34" charset="0"/>
              <a:buNone/>
              <a:defRPr/>
            </a:pPr>
            <a:endParaRPr lang="en-US" altLang="en-US" sz="2800" dirty="0">
              <a:solidFill>
                <a:schemeClr val="tx1"/>
              </a:solidFill>
            </a:endParaRPr>
          </a:p>
          <a:p>
            <a:pPr eaLnBrk="1" hangingPunct="1">
              <a:lnSpc>
                <a:spcPct val="100000"/>
              </a:lnSpc>
              <a:spcBef>
                <a:spcPts val="600"/>
              </a:spcBef>
              <a:spcAft>
                <a:spcPts val="0"/>
              </a:spcAft>
              <a:defRPr/>
            </a:pPr>
            <a:r>
              <a:rPr lang="en-US" altLang="en-US" sz="2800" dirty="0">
                <a:solidFill>
                  <a:schemeClr val="tx1"/>
                </a:solidFill>
              </a:rPr>
              <a:t>Physical program access must be accessible to persons in wheelchairs, mobility aids, and Other Power-Driven Mobility Devices necessary for persons with </a:t>
            </a:r>
            <a:r>
              <a:rPr lang="en-US" sz="2800" dirty="0">
                <a:solidFill>
                  <a:schemeClr val="tx1"/>
                </a:solidFill>
              </a:rPr>
              <a:t>mobility, circulatory, respiratory, or neurological </a:t>
            </a:r>
            <a:r>
              <a:rPr lang="en-US" altLang="en-US" sz="2800" dirty="0">
                <a:solidFill>
                  <a:schemeClr val="tx1"/>
                </a:solidFill>
              </a:rPr>
              <a:t>disabilities.</a:t>
            </a:r>
          </a:p>
          <a:p>
            <a:pPr marL="34925" indent="0" eaLnBrk="1" hangingPunct="1">
              <a:lnSpc>
                <a:spcPct val="100000"/>
              </a:lnSpc>
              <a:spcBef>
                <a:spcPts val="600"/>
              </a:spcBef>
              <a:spcAft>
                <a:spcPts val="0"/>
              </a:spcAft>
              <a:buFont typeface="Corbel" panose="020B0503020204020204" pitchFamily="34" charset="0"/>
              <a:buNone/>
              <a:defRPr/>
            </a:pPr>
            <a:endParaRPr lang="en-US" altLang="en-US" sz="2500" dirty="0">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7D84599-3AFF-12ED-ED24-127789F2D605}"/>
              </a:ext>
            </a:extLst>
          </p:cNvPr>
          <p:cNvSpPr>
            <a:spLocks noGrp="1" noChangeArrowheads="1"/>
          </p:cNvSpPr>
          <p:nvPr>
            <p:ph type="title"/>
          </p:nvPr>
        </p:nvSpPr>
        <p:spPr>
          <a:xfrm>
            <a:off x="827088" y="115888"/>
            <a:ext cx="7561262" cy="1355725"/>
          </a:xfrm>
        </p:spPr>
        <p:txBody>
          <a:bodyPr/>
          <a:lstStyle/>
          <a:p>
            <a:pPr algn="ctr"/>
            <a:r>
              <a:rPr lang="en-US" altLang="en-US">
                <a:solidFill>
                  <a:schemeClr val="tx1"/>
                </a:solidFill>
              </a:rPr>
              <a:t>Equally Effective Communication</a:t>
            </a:r>
          </a:p>
        </p:txBody>
      </p:sp>
      <p:sp>
        <p:nvSpPr>
          <p:cNvPr id="158723" name="Content Placeholder 2">
            <a:extLst>
              <a:ext uri="{FF2B5EF4-FFF2-40B4-BE49-F238E27FC236}">
                <a16:creationId xmlns:a16="http://schemas.microsoft.com/office/drawing/2014/main" id="{A356DC47-BA3F-2E7F-A02B-F0E97EED69E8}"/>
              </a:ext>
            </a:extLst>
          </p:cNvPr>
          <p:cNvSpPr>
            <a:spLocks noGrp="1" noChangeArrowheads="1"/>
          </p:cNvSpPr>
          <p:nvPr>
            <p:ph idx="1"/>
          </p:nvPr>
        </p:nvSpPr>
        <p:spPr>
          <a:xfrm>
            <a:off x="250825" y="1125538"/>
            <a:ext cx="8642350" cy="5327650"/>
          </a:xfrm>
        </p:spPr>
        <p:txBody>
          <a:bodyPr/>
          <a:lstStyle/>
          <a:p>
            <a:pPr>
              <a:spcAft>
                <a:spcPts val="1200"/>
              </a:spcAft>
            </a:pPr>
            <a:r>
              <a:rPr lang="en-US" altLang="en-US" sz="2400" dirty="0">
                <a:solidFill>
                  <a:schemeClr val="tx1"/>
                </a:solidFill>
              </a:rPr>
              <a:t>ALSDE, SFAs, LEAs, and sponsors must provide equally effective communication through the provision of auxiliary aids and services to individuals who are deaf, hard-of-hearing, blind and other disabilities that require communication assistance (i.e., interpreters, large print, etc.)</a:t>
            </a:r>
          </a:p>
          <a:p>
            <a:r>
              <a:rPr lang="en-US" altLang="en-US" sz="2400" dirty="0">
                <a:solidFill>
                  <a:schemeClr val="tx1"/>
                </a:solidFill>
              </a:rPr>
              <a:t>ALSDE, SFAs, LEAs and sponsors (if a public entity) </a:t>
            </a:r>
            <a:r>
              <a:rPr lang="en-US" altLang="en-US" sz="2400" b="1" dirty="0">
                <a:solidFill>
                  <a:schemeClr val="tx1"/>
                </a:solidFill>
              </a:rPr>
              <a:t>must give primary consideration</a:t>
            </a:r>
            <a:r>
              <a:rPr lang="en-US" altLang="en-US" sz="2400" dirty="0">
                <a:solidFill>
                  <a:schemeClr val="tx1"/>
                </a:solidFill>
              </a:rPr>
              <a:t> to the choice of aid or service requested by the person who has a communication disability and </a:t>
            </a:r>
            <a:r>
              <a:rPr lang="en-US" altLang="en-US" sz="2400" b="1" dirty="0">
                <a:solidFill>
                  <a:schemeClr val="tx1"/>
                </a:solidFill>
              </a:rPr>
              <a:t>honor the person’s choice,  </a:t>
            </a:r>
            <a:r>
              <a:rPr lang="en-US" altLang="en-US" sz="2400" dirty="0">
                <a:solidFill>
                  <a:schemeClr val="tx1"/>
                </a:solidFill>
              </a:rPr>
              <a:t>unless it can demonstrate that another equally effective means of communication is available, or that the use of the means chosen would result in a fundamental alteration or in an undue burden.</a:t>
            </a:r>
          </a:p>
          <a:p>
            <a:r>
              <a:rPr lang="en-US" altLang="en-US" sz="2400" dirty="0">
                <a:solidFill>
                  <a:schemeClr val="tx1"/>
                </a:solidFill>
              </a:rPr>
              <a:t>Private sponsors (public accommodations) are encouraged to </a:t>
            </a:r>
            <a:r>
              <a:rPr lang="en-US" altLang="en-US" sz="2400" b="1" dirty="0">
                <a:solidFill>
                  <a:schemeClr val="tx1"/>
                </a:solidFill>
              </a:rPr>
              <a:t>consult with </a:t>
            </a:r>
            <a:r>
              <a:rPr lang="en-US" altLang="en-US" sz="2400" dirty="0">
                <a:solidFill>
                  <a:schemeClr val="tx1"/>
                </a:solidFill>
              </a:rPr>
              <a:t>the person with a disability to discuss what aid or service is appropriate. </a:t>
            </a:r>
          </a:p>
          <a:p>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A14D96D2-AF21-4F66-FC5A-5D7911323FCA}"/>
              </a:ext>
            </a:extLst>
          </p:cNvPr>
          <p:cNvSpPr>
            <a:spLocks noGrp="1" noChangeArrowheads="1"/>
          </p:cNvSpPr>
          <p:nvPr>
            <p:ph type="title"/>
          </p:nvPr>
        </p:nvSpPr>
        <p:spPr>
          <a:xfrm>
            <a:off x="563563" y="128588"/>
            <a:ext cx="8013700" cy="1355725"/>
          </a:xfrm>
        </p:spPr>
        <p:txBody>
          <a:bodyPr/>
          <a:lstStyle/>
          <a:p>
            <a:r>
              <a:rPr lang="en-US" altLang="en-US">
                <a:solidFill>
                  <a:schemeClr val="tx1"/>
                </a:solidFill>
              </a:rPr>
              <a:t>Equally Effective Communication </a:t>
            </a:r>
          </a:p>
        </p:txBody>
      </p:sp>
      <p:sp>
        <p:nvSpPr>
          <p:cNvPr id="3" name="Content Placeholder 2">
            <a:extLst>
              <a:ext uri="{FF2B5EF4-FFF2-40B4-BE49-F238E27FC236}">
                <a16:creationId xmlns:a16="http://schemas.microsoft.com/office/drawing/2014/main" id="{827B4A21-B164-E2CD-93BC-0840DE846A87}"/>
              </a:ext>
            </a:extLst>
          </p:cNvPr>
          <p:cNvSpPr>
            <a:spLocks noGrp="1"/>
          </p:cNvSpPr>
          <p:nvPr>
            <p:ph idx="1"/>
          </p:nvPr>
        </p:nvSpPr>
        <p:spPr>
          <a:xfrm>
            <a:off x="395288" y="1628775"/>
            <a:ext cx="8569325" cy="5472113"/>
          </a:xfrm>
        </p:spPr>
        <p:txBody>
          <a:bodyPr/>
          <a:lstStyle/>
          <a:p>
            <a:pPr>
              <a:defRPr/>
            </a:pPr>
            <a:r>
              <a:rPr lang="en-US" altLang="en-US" sz="2400" dirty="0">
                <a:solidFill>
                  <a:schemeClr val="tx1"/>
                </a:solidFill>
              </a:rPr>
              <a:t>“Effective communication” means that whatever is written or spoken must be clear and understandable to people with disabilities as it for people who do not have disabilities. </a:t>
            </a:r>
          </a:p>
          <a:p>
            <a:pPr marL="34925" indent="0">
              <a:buFont typeface="Corbel" panose="020B0503020204020204" pitchFamily="34" charset="0"/>
              <a:buNone/>
              <a:defRPr/>
            </a:pPr>
            <a:endParaRPr lang="en-US" sz="2400" dirty="0">
              <a:solidFill>
                <a:schemeClr val="tx1"/>
              </a:solidFill>
            </a:endParaRPr>
          </a:p>
          <a:p>
            <a:pPr>
              <a:defRPr/>
            </a:pPr>
            <a:r>
              <a:rPr lang="en-US" sz="2400" dirty="0">
                <a:solidFill>
                  <a:schemeClr val="tx1"/>
                </a:solidFill>
              </a:rPr>
              <a:t>The key to communicating effectively is to consider the nature, length, complexity, and context of the communication and the person’s normal method(s) of communication.</a:t>
            </a:r>
          </a:p>
          <a:p>
            <a:pPr marL="34925" indent="0">
              <a:buFont typeface="Corbel" panose="020B0503020204020204" pitchFamily="34" charset="0"/>
              <a:buNone/>
              <a:defRPr/>
            </a:pPr>
            <a:endParaRPr lang="en-US" sz="2400" dirty="0">
              <a:solidFill>
                <a:schemeClr val="tx1"/>
              </a:solidFill>
            </a:endParaRPr>
          </a:p>
          <a:p>
            <a:pPr>
              <a:defRPr/>
            </a:pPr>
            <a:r>
              <a:rPr lang="en-US" sz="2400" dirty="0">
                <a:solidFill>
                  <a:schemeClr val="tx1"/>
                </a:solidFill>
              </a:rPr>
              <a:t>Staff must accept telephone calls placed through TRS  (telecommunications relay service) and VRS (video relay service).</a:t>
            </a:r>
          </a:p>
          <a:p>
            <a:pPr marL="34925" indent="0">
              <a:buFont typeface="Corbel" panose="020B0503020204020204" pitchFamily="34" charset="0"/>
              <a:buNone/>
              <a:defRPr/>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5FAADA1C-4899-09B9-6AE7-7C9F64981D7A}"/>
              </a:ext>
            </a:extLst>
          </p:cNvPr>
          <p:cNvSpPr>
            <a:spLocks noGrp="1" noChangeArrowheads="1"/>
          </p:cNvSpPr>
          <p:nvPr>
            <p:ph type="title"/>
          </p:nvPr>
        </p:nvSpPr>
        <p:spPr>
          <a:xfrm>
            <a:off x="563563" y="128588"/>
            <a:ext cx="8013700" cy="1355725"/>
          </a:xfrm>
        </p:spPr>
        <p:txBody>
          <a:bodyPr/>
          <a:lstStyle/>
          <a:p>
            <a:r>
              <a:rPr lang="en-US" altLang="en-US">
                <a:solidFill>
                  <a:schemeClr val="tx1"/>
                </a:solidFill>
              </a:rPr>
              <a:t>	Equally Effective Communication </a:t>
            </a:r>
          </a:p>
        </p:txBody>
      </p:sp>
      <p:sp>
        <p:nvSpPr>
          <p:cNvPr id="3" name="Content Placeholder 2">
            <a:extLst>
              <a:ext uri="{FF2B5EF4-FFF2-40B4-BE49-F238E27FC236}">
                <a16:creationId xmlns:a16="http://schemas.microsoft.com/office/drawing/2014/main" id="{1CC75CCB-97A7-FA6C-2B68-37DF0A852BFA}"/>
              </a:ext>
            </a:extLst>
          </p:cNvPr>
          <p:cNvSpPr>
            <a:spLocks noGrp="1"/>
          </p:cNvSpPr>
          <p:nvPr>
            <p:ph idx="1"/>
          </p:nvPr>
        </p:nvSpPr>
        <p:spPr>
          <a:xfrm>
            <a:off x="468313" y="1484313"/>
            <a:ext cx="8108950" cy="5616575"/>
          </a:xfrm>
        </p:spPr>
        <p:txBody>
          <a:bodyPr/>
          <a:lstStyle/>
          <a:p>
            <a:pPr>
              <a:defRPr/>
            </a:pPr>
            <a:r>
              <a:rPr lang="en-US" sz="2800" dirty="0">
                <a:solidFill>
                  <a:schemeClr val="tx1"/>
                </a:solidFill>
              </a:rPr>
              <a:t>The DOJ “Effective Communication Rule” applies to communicating with the person who is receiving the covered entity’s goods or services as well as with that person’s parent, spouse, or companion in appropriate circumstances. </a:t>
            </a:r>
          </a:p>
          <a:p>
            <a:pPr marL="34925" indent="0">
              <a:buFont typeface="Corbel" panose="020B0503020204020204" pitchFamily="34" charset="0"/>
              <a:buNone/>
              <a:defRPr/>
            </a:pPr>
            <a:endParaRPr lang="en-US" sz="2800" dirty="0">
              <a:solidFill>
                <a:schemeClr val="tx1"/>
              </a:solidFill>
            </a:endParaRPr>
          </a:p>
          <a:p>
            <a:pPr>
              <a:defRPr/>
            </a:pPr>
            <a:r>
              <a:rPr lang="en-US" sz="2800" dirty="0">
                <a:solidFill>
                  <a:schemeClr val="tx1"/>
                </a:solidFill>
              </a:rPr>
              <a:t>The term “companion” includes any family member, friend, or associate of a person seeking or receiving an entity’s goods or services who is an appropriate person with whom the entity should communicate. </a:t>
            </a:r>
          </a:p>
          <a:p>
            <a:pPr marL="34925" indent="0">
              <a:buFont typeface="Corbel" panose="020B0503020204020204" pitchFamily="34" charset="0"/>
              <a:buNone/>
              <a:defRPr/>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C1BBDB97-EC72-DF29-81C7-DCB275FD262B}"/>
              </a:ext>
            </a:extLst>
          </p:cNvPr>
          <p:cNvSpPr>
            <a:spLocks noGrp="1" noChangeArrowheads="1"/>
          </p:cNvSpPr>
          <p:nvPr>
            <p:ph type="title"/>
          </p:nvPr>
        </p:nvSpPr>
        <p:spPr>
          <a:xfrm>
            <a:off x="868363" y="260350"/>
            <a:ext cx="7407275" cy="1355725"/>
          </a:xfrm>
        </p:spPr>
        <p:txBody>
          <a:bodyPr/>
          <a:lstStyle/>
          <a:p>
            <a:pPr algn="ctr"/>
            <a:r>
              <a:rPr lang="en-US" altLang="en-US">
                <a:solidFill>
                  <a:schemeClr val="tx1"/>
                </a:solidFill>
              </a:rPr>
              <a:t>Integrated Environment</a:t>
            </a:r>
          </a:p>
        </p:txBody>
      </p:sp>
      <p:sp>
        <p:nvSpPr>
          <p:cNvPr id="78851" name="Content Placeholder 2">
            <a:extLst>
              <a:ext uri="{FF2B5EF4-FFF2-40B4-BE49-F238E27FC236}">
                <a16:creationId xmlns:a16="http://schemas.microsoft.com/office/drawing/2014/main" id="{87062998-E1DC-63AC-B441-8BC5703E1A2B}"/>
              </a:ext>
            </a:extLst>
          </p:cNvPr>
          <p:cNvSpPr>
            <a:spLocks noGrp="1" noChangeArrowheads="1"/>
          </p:cNvSpPr>
          <p:nvPr>
            <p:ph idx="1"/>
          </p:nvPr>
        </p:nvSpPr>
        <p:spPr>
          <a:xfrm>
            <a:off x="250825" y="1341438"/>
            <a:ext cx="8642350" cy="4754562"/>
          </a:xfrm>
        </p:spPr>
        <p:txBody>
          <a:bodyPr/>
          <a:lstStyle/>
          <a:p>
            <a:pPr>
              <a:defRPr/>
            </a:pPr>
            <a:r>
              <a:rPr lang="en-US" altLang="en-US" sz="2800" dirty="0">
                <a:solidFill>
                  <a:schemeClr val="tx1"/>
                </a:solidFill>
              </a:rPr>
              <a:t>Integration clause in Section 504 means that disabled individuals should be accommodated in the least restrictive and most integrated setting possible. </a:t>
            </a:r>
          </a:p>
          <a:p>
            <a:pPr marL="34925" indent="0">
              <a:buFont typeface="Corbel" panose="020B0503020204020204" pitchFamily="34" charset="0"/>
              <a:buNone/>
              <a:defRPr/>
            </a:pPr>
            <a:endParaRPr lang="en-US" altLang="en-US" sz="2800" dirty="0">
              <a:solidFill>
                <a:schemeClr val="tx1"/>
              </a:solidFill>
            </a:endParaRPr>
          </a:p>
          <a:p>
            <a:pPr>
              <a:defRPr/>
            </a:pPr>
            <a:r>
              <a:rPr lang="en-US" altLang="en-US" sz="2800" dirty="0">
                <a:solidFill>
                  <a:schemeClr val="tx1"/>
                </a:solidFill>
              </a:rPr>
              <a:t>In the food allergy context, this most often comes into play where children with food allergies are ostracized in some way during mealtime. </a:t>
            </a:r>
          </a:p>
          <a:p>
            <a:pPr marL="34925" indent="0">
              <a:buFont typeface="Corbel" panose="020B0503020204020204" pitchFamily="34" charset="0"/>
              <a:buNone/>
              <a:defRPr/>
            </a:pPr>
            <a:endParaRPr lang="en-US" altLang="en-US" sz="2800" dirty="0">
              <a:solidFill>
                <a:schemeClr val="tx1"/>
              </a:solidFill>
            </a:endParaRPr>
          </a:p>
          <a:p>
            <a:pPr>
              <a:defRPr/>
            </a:pPr>
            <a:r>
              <a:rPr lang="en-US" altLang="en-US" sz="2800" dirty="0">
                <a:solidFill>
                  <a:schemeClr val="tx1"/>
                </a:solidFill>
              </a:rPr>
              <a:t>Providers must always balance safety vs. stigma. Age and severity of allergy are the primary considerations.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C112DFB-EDA2-4480-05E3-FC7D70809431}"/>
              </a:ext>
            </a:extLst>
          </p:cNvPr>
          <p:cNvSpPr>
            <a:spLocks noGrp="1" noChangeArrowheads="1"/>
          </p:cNvSpPr>
          <p:nvPr>
            <p:ph type="title"/>
          </p:nvPr>
        </p:nvSpPr>
        <p:spPr>
          <a:xfrm>
            <a:off x="368300" y="404813"/>
            <a:ext cx="8407400" cy="647700"/>
          </a:xfrm>
        </p:spPr>
        <p:txBody>
          <a:bodyPr/>
          <a:lstStyle/>
          <a:p>
            <a:pPr algn="ctr" eaLnBrk="1" hangingPunct="1"/>
            <a:r>
              <a:rPr lang="en-US" altLang="en-US">
                <a:solidFill>
                  <a:schemeClr val="tx1"/>
                </a:solidFill>
              </a:rPr>
              <a:t>Civil Rights Authorities</a:t>
            </a:r>
          </a:p>
        </p:txBody>
      </p:sp>
      <p:sp>
        <p:nvSpPr>
          <p:cNvPr id="4100" name="Rectangle 3">
            <a:extLst>
              <a:ext uri="{FF2B5EF4-FFF2-40B4-BE49-F238E27FC236}">
                <a16:creationId xmlns:a16="http://schemas.microsoft.com/office/drawing/2014/main" id="{0810C2CF-59D2-A51B-47CF-89EBEAF6A998}"/>
              </a:ext>
            </a:extLst>
          </p:cNvPr>
          <p:cNvSpPr>
            <a:spLocks noGrp="1" noChangeArrowheads="1"/>
          </p:cNvSpPr>
          <p:nvPr>
            <p:ph idx="1"/>
          </p:nvPr>
        </p:nvSpPr>
        <p:spPr>
          <a:xfrm>
            <a:off x="431800" y="1196975"/>
            <a:ext cx="8407400" cy="5661025"/>
          </a:xfrm>
        </p:spPr>
        <p:txBody>
          <a:bodyPr>
            <a:normAutofit/>
          </a:bodyPr>
          <a:lstStyle/>
          <a:p>
            <a:pPr marL="0" indent="0" eaLnBrk="1" hangingPunct="1">
              <a:defRPr/>
            </a:pPr>
            <a:r>
              <a:rPr lang="en-US" sz="2400" dirty="0">
                <a:solidFill>
                  <a:srgbClr val="422C16"/>
                </a:solidFill>
              </a:rPr>
              <a:t>Title VI of the Civil Rights of 1964</a:t>
            </a:r>
          </a:p>
          <a:p>
            <a:pPr lvl="2">
              <a:buClrTx/>
              <a:buFont typeface="Wingdings" panose="05000000000000000000" pitchFamily="2" charset="2"/>
              <a:buChar char="§"/>
              <a:defRPr/>
            </a:pPr>
            <a:r>
              <a:rPr lang="en-US" sz="2400" dirty="0">
                <a:solidFill>
                  <a:srgbClr val="422C16"/>
                </a:solidFill>
              </a:rPr>
              <a:t>Race, Color, and National Origin</a:t>
            </a:r>
          </a:p>
          <a:p>
            <a:pPr marL="0" indent="0">
              <a:buClrTx/>
              <a:defRPr/>
            </a:pPr>
            <a:r>
              <a:rPr lang="en-US" sz="2400" dirty="0">
                <a:solidFill>
                  <a:srgbClr val="422C16"/>
                </a:solidFill>
              </a:rPr>
              <a:t>Civil Rights Restoration Act of 1987 </a:t>
            </a:r>
          </a:p>
          <a:p>
            <a:pPr lvl="2">
              <a:buClrTx/>
              <a:buFont typeface="Wingdings" panose="05000000000000000000" pitchFamily="2" charset="2"/>
              <a:buChar char="§"/>
              <a:defRPr/>
            </a:pPr>
            <a:r>
              <a:rPr lang="en-US" sz="2400" dirty="0">
                <a:solidFill>
                  <a:srgbClr val="422C16"/>
                </a:solidFill>
              </a:rPr>
              <a:t>Clarifies the scope of the Civil Rights Act of 1964 to specify that entities receiving Federal funds must comply with civil rights legislation in all of their operations</a:t>
            </a:r>
          </a:p>
          <a:p>
            <a:pPr marL="0" indent="0">
              <a:buClrTx/>
              <a:defRPr/>
            </a:pPr>
            <a:r>
              <a:rPr lang="en-US" sz="2400" dirty="0">
                <a:solidFill>
                  <a:srgbClr val="422C16"/>
                </a:solidFill>
              </a:rPr>
              <a:t>Section 504 of the Rehabilitation Act of 1973 &amp; Americans with Disabilities Act (ADA) of 1990 and ADA Amendments Act of 2008</a:t>
            </a:r>
          </a:p>
          <a:p>
            <a:pPr lvl="2">
              <a:buClrTx/>
              <a:buFont typeface="Wingdings" panose="05000000000000000000" pitchFamily="2" charset="2"/>
              <a:buChar char="§"/>
              <a:defRPr/>
            </a:pPr>
            <a:r>
              <a:rPr lang="en-US" sz="2400" dirty="0">
                <a:solidFill>
                  <a:srgbClr val="422C16"/>
                </a:solidFill>
              </a:rPr>
              <a:t>Disability</a:t>
            </a:r>
          </a:p>
          <a:p>
            <a:pPr marL="0" indent="0">
              <a:buClrTx/>
              <a:defRPr/>
            </a:pPr>
            <a:r>
              <a:rPr lang="en-US" sz="2400" dirty="0">
                <a:solidFill>
                  <a:srgbClr val="422C16"/>
                </a:solidFill>
              </a:rPr>
              <a:t>Title IX of the Education Amendments of 1972 </a:t>
            </a:r>
          </a:p>
          <a:p>
            <a:pPr lvl="2">
              <a:buClrTx/>
              <a:buFont typeface="Wingdings" panose="05000000000000000000" pitchFamily="2" charset="2"/>
              <a:buChar char="§"/>
              <a:defRPr/>
            </a:pPr>
            <a:r>
              <a:rPr lang="en-US" sz="2400" dirty="0">
                <a:solidFill>
                  <a:srgbClr val="422C16"/>
                </a:solidFill>
              </a:rPr>
              <a:t>Sex (including gender identity and sexual orientation)</a:t>
            </a:r>
          </a:p>
          <a:p>
            <a:pPr marL="0" indent="0">
              <a:buClrTx/>
              <a:defRPr/>
            </a:pPr>
            <a:r>
              <a:rPr lang="en-US" sz="2400" dirty="0">
                <a:solidFill>
                  <a:srgbClr val="422C16"/>
                </a:solidFill>
              </a:rPr>
              <a:t>Age Discrimination Act of 1975</a:t>
            </a:r>
          </a:p>
          <a:p>
            <a:pPr lvl="2">
              <a:buClrTx/>
              <a:buFont typeface="Wingdings" panose="05000000000000000000" pitchFamily="2" charset="2"/>
              <a:buChar char="§"/>
              <a:defRPr/>
            </a:pPr>
            <a:r>
              <a:rPr lang="en-US" sz="2400" dirty="0">
                <a:solidFill>
                  <a:srgbClr val="422C16"/>
                </a:solidFill>
              </a:rPr>
              <a:t>Age</a:t>
            </a:r>
          </a:p>
          <a:p>
            <a:pPr eaLnBrk="1" hangingPunct="1">
              <a:buFont typeface="Wingdings" charset="2"/>
              <a:buNone/>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24C3CC5F-CD0F-3F0F-AD9D-545F2EEC821F}"/>
              </a:ext>
            </a:extLst>
          </p:cNvPr>
          <p:cNvSpPr>
            <a:spLocks noGrp="1" noChangeArrowheads="1"/>
          </p:cNvSpPr>
          <p:nvPr>
            <p:ph type="title"/>
          </p:nvPr>
        </p:nvSpPr>
        <p:spPr>
          <a:xfrm>
            <a:off x="857250" y="404664"/>
            <a:ext cx="7407275" cy="1295549"/>
          </a:xfrm>
        </p:spPr>
        <p:txBody>
          <a:bodyPr/>
          <a:lstStyle/>
          <a:p>
            <a:pPr algn="ctr"/>
            <a:r>
              <a:rPr lang="en-US" altLang="en-US" dirty="0">
                <a:solidFill>
                  <a:schemeClr val="tx1"/>
                </a:solidFill>
              </a:rPr>
              <a:t>Auxiliary Aids &amp; Services</a:t>
            </a:r>
          </a:p>
        </p:txBody>
      </p:sp>
      <p:sp>
        <p:nvSpPr>
          <p:cNvPr id="3" name="Content Placeholder 2">
            <a:extLst>
              <a:ext uri="{FF2B5EF4-FFF2-40B4-BE49-F238E27FC236}">
                <a16:creationId xmlns:a16="http://schemas.microsoft.com/office/drawing/2014/main" id="{ECC85B0A-27AE-8BEF-EF03-25241801014A}"/>
              </a:ext>
            </a:extLst>
          </p:cNvPr>
          <p:cNvSpPr>
            <a:spLocks noGrp="1"/>
          </p:cNvSpPr>
          <p:nvPr>
            <p:ph idx="1"/>
          </p:nvPr>
        </p:nvSpPr>
        <p:spPr>
          <a:xfrm>
            <a:off x="684213" y="1700213"/>
            <a:ext cx="7704137" cy="4395787"/>
          </a:xfrm>
        </p:spPr>
        <p:txBody>
          <a:bodyPr/>
          <a:lstStyle/>
          <a:p>
            <a:pPr marL="0" indent="0">
              <a:lnSpc>
                <a:spcPct val="100000"/>
              </a:lnSpc>
              <a:spcBef>
                <a:spcPts val="0"/>
              </a:spcBef>
              <a:spcAft>
                <a:spcPts val="0"/>
              </a:spcAft>
              <a:buFont typeface="Corbel" panose="020B0503020204020204" pitchFamily="34" charset="0"/>
              <a:buNone/>
              <a:defRPr/>
            </a:pPr>
            <a:r>
              <a:rPr lang="en-US" sz="1800" b="1" dirty="0">
                <a:solidFill>
                  <a:schemeClr val="tx1"/>
                </a:solidFill>
              </a:rPr>
              <a:t>Auxiliary aids and services include, but are not limited to:</a:t>
            </a:r>
          </a:p>
          <a:p>
            <a:pPr marL="0" indent="0">
              <a:lnSpc>
                <a:spcPct val="100000"/>
              </a:lnSpc>
              <a:spcBef>
                <a:spcPts val="0"/>
              </a:spcBef>
              <a:spcAft>
                <a:spcPts val="0"/>
              </a:spcAft>
              <a:buFont typeface="Corbel" panose="020B0503020204020204" pitchFamily="34" charset="0"/>
              <a:buNone/>
              <a:defRPr/>
            </a:pPr>
            <a:endParaRPr lang="en-US" sz="1800" b="1" dirty="0">
              <a:solidFill>
                <a:schemeClr val="tx1"/>
              </a:solidFill>
            </a:endParaRPr>
          </a:p>
          <a:p>
            <a:pPr marL="741363" indent="-457200">
              <a:lnSpc>
                <a:spcPct val="100000"/>
              </a:lnSpc>
              <a:spcBef>
                <a:spcPts val="0"/>
              </a:spcBef>
              <a:spcAft>
                <a:spcPts val="0"/>
              </a:spcAft>
              <a:buClr>
                <a:schemeClr val="accent1">
                  <a:lumMod val="75000"/>
                </a:schemeClr>
              </a:buClr>
              <a:buFont typeface="Wingdings" panose="05000000000000000000" pitchFamily="2" charset="2"/>
              <a:buChar char="§"/>
              <a:defRPr/>
            </a:pPr>
            <a:r>
              <a:rPr lang="en-US" sz="1800" dirty="0">
                <a:solidFill>
                  <a:schemeClr val="tx1"/>
                </a:solidFill>
              </a:rPr>
              <a:t>Accessible electronic and information technology</a:t>
            </a:r>
          </a:p>
          <a:p>
            <a:pPr marL="741363" indent="-457200">
              <a:lnSpc>
                <a:spcPct val="100000"/>
              </a:lnSpc>
              <a:spcBef>
                <a:spcPts val="0"/>
              </a:spcBef>
              <a:spcAft>
                <a:spcPts val="0"/>
              </a:spcAft>
              <a:buClr>
                <a:schemeClr val="accent1">
                  <a:lumMod val="75000"/>
                </a:schemeClr>
              </a:buClr>
              <a:buFont typeface="Wingdings" panose="05000000000000000000" pitchFamily="2" charset="2"/>
              <a:buChar char="§"/>
              <a:defRPr/>
            </a:pPr>
            <a:r>
              <a:rPr lang="en-US" sz="1800" dirty="0">
                <a:solidFill>
                  <a:schemeClr val="tx1"/>
                </a:solidFill>
              </a:rPr>
              <a:t>Qualified interpreters on-site or through Video Remote (VRI) Interpreting services</a:t>
            </a:r>
          </a:p>
          <a:p>
            <a:pPr marL="627063" indent="-342900">
              <a:lnSpc>
                <a:spcPct val="100000"/>
              </a:lnSpc>
              <a:spcBef>
                <a:spcPts val="0"/>
              </a:spcBef>
              <a:spcAft>
                <a:spcPts val="0"/>
              </a:spcAft>
              <a:buClr>
                <a:schemeClr val="accent1">
                  <a:lumMod val="75000"/>
                </a:schemeClr>
              </a:buClr>
              <a:buFont typeface="Wingdings" panose="05000000000000000000" pitchFamily="2" charset="2"/>
              <a:buChar char="§"/>
              <a:defRPr/>
            </a:pPr>
            <a:endParaRPr lang="en-US" sz="1800" dirty="0">
              <a:solidFill>
                <a:schemeClr val="tx1"/>
              </a:solidFill>
            </a:endParaRPr>
          </a:p>
          <a:p>
            <a:pPr marL="1309688" lvl="1" indent="-395288">
              <a:lnSpc>
                <a:spcPct val="100000"/>
              </a:lnSpc>
              <a:spcBef>
                <a:spcPts val="0"/>
              </a:spcBef>
              <a:spcAft>
                <a:spcPts val="0"/>
              </a:spcAft>
              <a:buClr>
                <a:schemeClr val="accent1">
                  <a:lumMod val="75000"/>
                </a:schemeClr>
              </a:buClr>
              <a:buFont typeface="Wingdings" panose="05000000000000000000" pitchFamily="2" charset="2"/>
              <a:buChar char="ü"/>
              <a:tabLst>
                <a:tab pos="971550" algn="l"/>
              </a:tabLst>
              <a:defRPr/>
            </a:pPr>
            <a:r>
              <a:rPr lang="en-US" dirty="0">
                <a:solidFill>
                  <a:schemeClr val="tx1"/>
                </a:solidFill>
              </a:rPr>
              <a:t>A </a:t>
            </a:r>
            <a:r>
              <a:rPr lang="en-US" dirty="0">
                <a:solidFill>
                  <a:schemeClr val="tx1"/>
                </a:solidFill>
                <a:effectLst>
                  <a:outerShdw blurRad="38100" dist="38100" dir="2700000" algn="tl">
                    <a:srgbClr val="000000">
                      <a:alpha val="43137"/>
                    </a:srgbClr>
                  </a:outerShdw>
                </a:effectLst>
              </a:rPr>
              <a:t>qualified interpreter </a:t>
            </a:r>
            <a:r>
              <a:rPr lang="en-US" dirty="0">
                <a:solidFill>
                  <a:schemeClr val="tx1"/>
                </a:solidFill>
              </a:rPr>
              <a:t>is able to interpret effectively, accurately, and impartially, both receptively and expressively, using any necessary specialized vocabulary. Qualified interpreters include, for example, sign language interpreters, oral transliterators, and cued-language transliterators.</a:t>
            </a:r>
          </a:p>
          <a:p>
            <a:pPr marL="1221423" lvl="1" indent="-571500">
              <a:lnSpc>
                <a:spcPct val="100000"/>
              </a:lnSpc>
              <a:spcBef>
                <a:spcPts val="0"/>
              </a:spcBef>
              <a:spcAft>
                <a:spcPts val="0"/>
              </a:spcAft>
              <a:buClr>
                <a:schemeClr val="accent1">
                  <a:lumMod val="75000"/>
                </a:schemeClr>
              </a:buClr>
              <a:buFont typeface="Wingdings" panose="05000000000000000000" pitchFamily="2" charset="2"/>
              <a:buChar char="§"/>
              <a:defRPr/>
            </a:pPr>
            <a:endParaRPr lang="en-US" dirty="0">
              <a:solidFill>
                <a:schemeClr val="tx1"/>
              </a:solidFill>
            </a:endParaRPr>
          </a:p>
          <a:p>
            <a:pPr marL="741363" indent="-457200">
              <a:lnSpc>
                <a:spcPct val="100000"/>
              </a:lnSpc>
              <a:spcBef>
                <a:spcPts val="0"/>
              </a:spcBef>
              <a:spcAft>
                <a:spcPts val="0"/>
              </a:spcAft>
              <a:buClr>
                <a:schemeClr val="accent1">
                  <a:lumMod val="75000"/>
                </a:schemeClr>
              </a:buClr>
              <a:buFont typeface="Wingdings" panose="05000000000000000000" pitchFamily="2" charset="2"/>
              <a:buChar char="§"/>
              <a:defRPr/>
            </a:pPr>
            <a:r>
              <a:rPr lang="en-US" sz="1800" dirty="0">
                <a:solidFill>
                  <a:schemeClr val="tx1"/>
                </a:solidFill>
              </a:rPr>
              <a:t>Voice, text, and video-based telecommunications products and systems</a:t>
            </a:r>
          </a:p>
          <a:p>
            <a:pPr marL="741363" indent="-457200">
              <a:lnSpc>
                <a:spcPct val="100000"/>
              </a:lnSpc>
              <a:spcBef>
                <a:spcPts val="0"/>
              </a:spcBef>
              <a:spcAft>
                <a:spcPts val="0"/>
              </a:spcAft>
              <a:buClr>
                <a:schemeClr val="accent1">
                  <a:lumMod val="75000"/>
                </a:schemeClr>
              </a:buClr>
              <a:buFont typeface="Wingdings" panose="05000000000000000000" pitchFamily="2" charset="2"/>
              <a:buChar char="§"/>
              <a:defRPr/>
            </a:pPr>
            <a:r>
              <a:rPr lang="en-US" sz="1800" dirty="0">
                <a:solidFill>
                  <a:schemeClr val="tx1"/>
                </a:solidFill>
              </a:rPr>
              <a:t>Braille or tactile displays</a:t>
            </a:r>
          </a:p>
          <a:p>
            <a:pPr marL="741363" indent="-457200">
              <a:spcBef>
                <a:spcPts val="0"/>
              </a:spcBef>
              <a:spcAft>
                <a:spcPts val="600"/>
              </a:spcAft>
              <a:buClr>
                <a:schemeClr val="accent1">
                  <a:lumMod val="75000"/>
                </a:schemeClr>
              </a:buClr>
              <a:buFont typeface="Wingdings" panose="05000000000000000000" pitchFamily="2" charset="2"/>
              <a:buChar char="§"/>
              <a:defRPr/>
            </a:pPr>
            <a:r>
              <a:rPr lang="en-US" sz="1800" dirty="0">
                <a:solidFill>
                  <a:schemeClr val="tx1"/>
                </a:solidFill>
              </a:rPr>
              <a:t>Screen reader software</a:t>
            </a:r>
          </a:p>
          <a:p>
            <a:pPr>
              <a:defRPr/>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ED7E8640-E927-A327-69A4-D9570A81B82B}"/>
              </a:ext>
            </a:extLst>
          </p:cNvPr>
          <p:cNvSpPr>
            <a:spLocks noGrp="1" noChangeArrowheads="1"/>
          </p:cNvSpPr>
          <p:nvPr>
            <p:ph type="title"/>
          </p:nvPr>
        </p:nvSpPr>
        <p:spPr>
          <a:xfrm>
            <a:off x="247650" y="260350"/>
            <a:ext cx="8788400" cy="1355725"/>
          </a:xfrm>
        </p:spPr>
        <p:txBody>
          <a:bodyPr/>
          <a:lstStyle/>
          <a:p>
            <a:pPr algn="ctr"/>
            <a:r>
              <a:rPr lang="en-US" altLang="en-US">
                <a:solidFill>
                  <a:schemeClr val="tx1"/>
                </a:solidFill>
              </a:rPr>
              <a:t>Fundamental Alteration</a:t>
            </a:r>
          </a:p>
        </p:txBody>
      </p:sp>
      <p:sp>
        <p:nvSpPr>
          <p:cNvPr id="168963" name="Content Placeholder 2">
            <a:extLst>
              <a:ext uri="{FF2B5EF4-FFF2-40B4-BE49-F238E27FC236}">
                <a16:creationId xmlns:a16="http://schemas.microsoft.com/office/drawing/2014/main" id="{9F85E26D-9608-65A3-6D18-ABEB6CFD1E4D}"/>
              </a:ext>
            </a:extLst>
          </p:cNvPr>
          <p:cNvSpPr>
            <a:spLocks noGrp="1" noChangeArrowheads="1"/>
          </p:cNvSpPr>
          <p:nvPr>
            <p:ph idx="1"/>
          </p:nvPr>
        </p:nvSpPr>
        <p:spPr>
          <a:xfrm>
            <a:off x="611188" y="1484313"/>
            <a:ext cx="7777162" cy="4968875"/>
          </a:xfrm>
        </p:spPr>
        <p:txBody>
          <a:bodyPr/>
          <a:lstStyle/>
          <a:p>
            <a:r>
              <a:rPr lang="en-US" altLang="en-US" sz="2800" dirty="0">
                <a:solidFill>
                  <a:schemeClr val="tx1"/>
                </a:solidFill>
              </a:rPr>
              <a:t>SFAs are not required to change their policies and procedures in any way that would cause a “fundamental alteration” in the nature of their goods or services, would undermine safe operation of the child nutrition program, or would cause a “direct threat” to the health or safety of others.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B8901653-8C8D-38E7-51B7-4666510388FF}"/>
              </a:ext>
            </a:extLst>
          </p:cNvPr>
          <p:cNvSpPr>
            <a:spLocks noGrp="1" noChangeArrowheads="1"/>
          </p:cNvSpPr>
          <p:nvPr>
            <p:ph type="title"/>
          </p:nvPr>
        </p:nvSpPr>
        <p:spPr>
          <a:xfrm>
            <a:off x="395288" y="260350"/>
            <a:ext cx="8208962" cy="1355725"/>
          </a:xfrm>
        </p:spPr>
        <p:txBody>
          <a:bodyPr/>
          <a:lstStyle/>
          <a:p>
            <a:pPr algn="ctr"/>
            <a:r>
              <a:rPr lang="en-US" altLang="en-US">
                <a:solidFill>
                  <a:schemeClr val="tx1"/>
                </a:solidFill>
              </a:rPr>
              <a:t>Implementation &amp; Compliance</a:t>
            </a:r>
            <a:r>
              <a:rPr lang="en-US" altLang="en-US"/>
              <a:t>	</a:t>
            </a:r>
          </a:p>
        </p:txBody>
      </p:sp>
      <p:sp>
        <p:nvSpPr>
          <p:cNvPr id="171011" name="Content Placeholder 2">
            <a:extLst>
              <a:ext uri="{FF2B5EF4-FFF2-40B4-BE49-F238E27FC236}">
                <a16:creationId xmlns:a16="http://schemas.microsoft.com/office/drawing/2014/main" id="{C7D965F1-E03C-43BB-8982-AB9354A0B8FF}"/>
              </a:ext>
            </a:extLst>
          </p:cNvPr>
          <p:cNvSpPr>
            <a:spLocks noGrp="1" noChangeArrowheads="1"/>
          </p:cNvSpPr>
          <p:nvPr>
            <p:ph idx="1"/>
          </p:nvPr>
        </p:nvSpPr>
        <p:spPr>
          <a:xfrm>
            <a:off x="395288" y="1557338"/>
            <a:ext cx="8353425" cy="4538662"/>
          </a:xfrm>
        </p:spPr>
        <p:txBody>
          <a:bodyPr/>
          <a:lstStyle/>
          <a:p>
            <a:r>
              <a:rPr lang="en-US" altLang="en-US" sz="2800" u="sng" dirty="0">
                <a:solidFill>
                  <a:schemeClr val="tx1"/>
                </a:solidFill>
              </a:rPr>
              <a:t>Develop procedures</a:t>
            </a:r>
            <a:r>
              <a:rPr lang="en-US" altLang="en-US" sz="2800" dirty="0">
                <a:solidFill>
                  <a:schemeClr val="tx1"/>
                </a:solidFill>
              </a:rPr>
              <a:t> for parents/guardians to request reasonable modifications and auxiliary aids and services. </a:t>
            </a:r>
          </a:p>
          <a:p>
            <a:r>
              <a:rPr lang="en-US" altLang="en-US" sz="2800" u="sng" dirty="0">
                <a:solidFill>
                  <a:schemeClr val="tx1"/>
                </a:solidFill>
              </a:rPr>
              <a:t>Train</a:t>
            </a:r>
            <a:r>
              <a:rPr lang="en-US" altLang="en-US" sz="2800" dirty="0">
                <a:solidFill>
                  <a:schemeClr val="tx1"/>
                </a:solidFill>
              </a:rPr>
              <a:t> school and food service staff on reasonable modification and auxiliary aids and services procedures and legal requirements.</a:t>
            </a:r>
          </a:p>
          <a:p>
            <a:r>
              <a:rPr lang="en-US" altLang="en-US" sz="2800" dirty="0">
                <a:solidFill>
                  <a:schemeClr val="tx1"/>
                </a:solidFill>
              </a:rPr>
              <a:t>Appoint a Section </a:t>
            </a:r>
            <a:r>
              <a:rPr lang="en-US" altLang="en-US" sz="2800" u="sng" dirty="0">
                <a:solidFill>
                  <a:schemeClr val="tx1"/>
                </a:solidFill>
              </a:rPr>
              <a:t>504/ADA Coordinator </a:t>
            </a:r>
            <a:r>
              <a:rPr lang="en-US" altLang="en-US" sz="2800" dirty="0">
                <a:solidFill>
                  <a:schemeClr val="tx1"/>
                </a:solidFill>
              </a:rPr>
              <a:t>to ensure compliance.</a:t>
            </a:r>
          </a:p>
          <a:p>
            <a:r>
              <a:rPr lang="en-US" altLang="en-US" sz="2800" dirty="0">
                <a:solidFill>
                  <a:schemeClr val="tx1"/>
                </a:solidFill>
              </a:rPr>
              <a:t>Assemble a </a:t>
            </a:r>
            <a:r>
              <a:rPr lang="en-US" altLang="en-US" sz="2800" u="sng" dirty="0">
                <a:solidFill>
                  <a:schemeClr val="tx1"/>
                </a:solidFill>
              </a:rPr>
              <a:t>team</a:t>
            </a:r>
            <a:r>
              <a:rPr lang="en-US" altLang="en-US" sz="2800" dirty="0">
                <a:solidFill>
                  <a:schemeClr val="tx1"/>
                </a:solidFill>
              </a:rPr>
              <a:t> to implement guidelines and render decisions on modification and auxiliary aids and services requests.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8193F54D-8D68-43F6-32B2-B7F78239944C}"/>
              </a:ext>
            </a:extLst>
          </p:cNvPr>
          <p:cNvSpPr>
            <a:spLocks noGrp="1" noChangeArrowheads="1"/>
          </p:cNvSpPr>
          <p:nvPr>
            <p:ph type="title"/>
          </p:nvPr>
        </p:nvSpPr>
        <p:spPr>
          <a:xfrm>
            <a:off x="247650" y="260350"/>
            <a:ext cx="8788400" cy="1355725"/>
          </a:xfrm>
        </p:spPr>
        <p:txBody>
          <a:bodyPr/>
          <a:lstStyle/>
          <a:p>
            <a:pPr algn="ctr"/>
            <a:r>
              <a:rPr lang="en-US" altLang="en-US">
                <a:solidFill>
                  <a:schemeClr val="tx1"/>
                </a:solidFill>
              </a:rPr>
              <a:t>Procedural Safeguards</a:t>
            </a:r>
          </a:p>
        </p:txBody>
      </p:sp>
      <p:sp>
        <p:nvSpPr>
          <p:cNvPr id="3" name="Content Placeholder 2">
            <a:extLst>
              <a:ext uri="{FF2B5EF4-FFF2-40B4-BE49-F238E27FC236}">
                <a16:creationId xmlns:a16="http://schemas.microsoft.com/office/drawing/2014/main" id="{98834A51-7AE1-5F8B-0917-7C56FD7987B0}"/>
              </a:ext>
            </a:extLst>
          </p:cNvPr>
          <p:cNvSpPr>
            <a:spLocks noGrp="1"/>
          </p:cNvSpPr>
          <p:nvPr>
            <p:ph idx="1"/>
          </p:nvPr>
        </p:nvSpPr>
        <p:spPr>
          <a:xfrm>
            <a:off x="247650" y="1616075"/>
            <a:ext cx="8428038" cy="4837113"/>
          </a:xfrm>
        </p:spPr>
        <p:txBody>
          <a:bodyPr/>
          <a:lstStyle/>
          <a:p>
            <a:pPr>
              <a:defRPr/>
            </a:pPr>
            <a:r>
              <a:rPr lang="en-US" sz="2800" dirty="0">
                <a:solidFill>
                  <a:schemeClr val="tx1"/>
                </a:solidFill>
              </a:rPr>
              <a:t>Provide </a:t>
            </a:r>
            <a:r>
              <a:rPr lang="en-US" sz="2800" u="sng" dirty="0">
                <a:solidFill>
                  <a:schemeClr val="tx1"/>
                </a:solidFill>
              </a:rPr>
              <a:t>Notice</a:t>
            </a:r>
            <a:r>
              <a:rPr lang="en-US" sz="2800" dirty="0">
                <a:solidFill>
                  <a:schemeClr val="tx1"/>
                </a:solidFill>
              </a:rPr>
              <a:t> (in appropriate languages and formats) of:</a:t>
            </a:r>
          </a:p>
          <a:p>
            <a:pPr marL="34925" indent="0">
              <a:buFont typeface="Corbel" panose="020B0503020204020204" pitchFamily="34" charset="0"/>
              <a:buNone/>
              <a:defRPr/>
            </a:pPr>
            <a:r>
              <a:rPr lang="en-US" sz="2800" dirty="0">
                <a:solidFill>
                  <a:schemeClr val="tx1"/>
                </a:solidFill>
              </a:rPr>
              <a:t>	</a:t>
            </a:r>
            <a:r>
              <a:rPr lang="en-US" sz="2800" dirty="0">
                <a:solidFill>
                  <a:schemeClr val="tx1"/>
                </a:solidFill>
                <a:sym typeface="Wingdings" panose="05000000000000000000" pitchFamily="2" charset="2"/>
              </a:rPr>
              <a:t> Process for requesting modification</a:t>
            </a:r>
          </a:p>
          <a:p>
            <a:pPr marL="34925" indent="0">
              <a:buFont typeface="Corbel" panose="020B0503020204020204" pitchFamily="34" charset="0"/>
              <a:buNone/>
              <a:defRPr/>
            </a:pPr>
            <a:r>
              <a:rPr lang="en-US" sz="2800" dirty="0">
                <a:solidFill>
                  <a:schemeClr val="tx1"/>
                </a:solidFill>
                <a:sym typeface="Wingdings" panose="05000000000000000000" pitchFamily="2" charset="2"/>
              </a:rPr>
              <a:t>	 Decision</a:t>
            </a:r>
          </a:p>
          <a:p>
            <a:pPr marL="34925" indent="0">
              <a:buFont typeface="Corbel" panose="020B0503020204020204" pitchFamily="34" charset="0"/>
              <a:buNone/>
              <a:defRPr/>
            </a:pPr>
            <a:r>
              <a:rPr lang="en-US" sz="2800" dirty="0">
                <a:solidFill>
                  <a:schemeClr val="tx1"/>
                </a:solidFill>
                <a:sym typeface="Wingdings" panose="05000000000000000000" pitchFamily="2" charset="2"/>
              </a:rPr>
              <a:t>	 Procedural rights</a:t>
            </a:r>
          </a:p>
          <a:p>
            <a:pPr>
              <a:defRPr/>
            </a:pPr>
            <a:r>
              <a:rPr lang="en-US" sz="2800" dirty="0">
                <a:solidFill>
                  <a:schemeClr val="tx1"/>
                </a:solidFill>
                <a:sym typeface="Wingdings" panose="05000000000000000000" pitchFamily="2" charset="2"/>
              </a:rPr>
              <a:t>Opportunity to </a:t>
            </a:r>
            <a:r>
              <a:rPr lang="en-US" sz="2800" u="sng" dirty="0">
                <a:solidFill>
                  <a:schemeClr val="tx1"/>
                </a:solidFill>
                <a:sym typeface="Wingdings" panose="05000000000000000000" pitchFamily="2" charset="2"/>
              </a:rPr>
              <a:t>examine the record and file a grievance</a:t>
            </a:r>
            <a:r>
              <a:rPr lang="en-US" sz="2800" dirty="0">
                <a:solidFill>
                  <a:schemeClr val="tx1"/>
                </a:solidFill>
                <a:sym typeface="Wingdings" panose="05000000000000000000" pitchFamily="2" charset="2"/>
              </a:rPr>
              <a:t>.</a:t>
            </a:r>
          </a:p>
          <a:p>
            <a:pPr>
              <a:defRPr/>
            </a:pPr>
            <a:r>
              <a:rPr lang="en-US" sz="2800" dirty="0">
                <a:solidFill>
                  <a:schemeClr val="tx1"/>
                </a:solidFill>
                <a:sym typeface="Wingdings" panose="05000000000000000000" pitchFamily="2" charset="2"/>
              </a:rPr>
              <a:t>An </a:t>
            </a:r>
            <a:r>
              <a:rPr lang="en-US" sz="2800" u="sng" dirty="0">
                <a:solidFill>
                  <a:schemeClr val="tx1"/>
                </a:solidFill>
                <a:sym typeface="Wingdings" panose="05000000000000000000" pitchFamily="2" charset="2"/>
              </a:rPr>
              <a:t>impartial hearing </a:t>
            </a:r>
            <a:r>
              <a:rPr lang="en-US" sz="2800" dirty="0">
                <a:solidFill>
                  <a:schemeClr val="tx1"/>
                </a:solidFill>
                <a:sym typeface="Wingdings" panose="05000000000000000000" pitchFamily="2" charset="2"/>
              </a:rPr>
              <a:t>with parental participation and legal representation (if desired), and</a:t>
            </a:r>
          </a:p>
          <a:p>
            <a:pPr>
              <a:defRPr/>
            </a:pPr>
            <a:r>
              <a:rPr lang="en-US" sz="2800" dirty="0">
                <a:solidFill>
                  <a:schemeClr val="tx1"/>
                </a:solidFill>
                <a:sym typeface="Wingdings" panose="05000000000000000000" pitchFamily="2" charset="2"/>
              </a:rPr>
              <a:t>A review procedure (avenue for </a:t>
            </a:r>
            <a:r>
              <a:rPr lang="en-US" sz="2800" u="sng" dirty="0">
                <a:solidFill>
                  <a:schemeClr val="tx1"/>
                </a:solidFill>
                <a:sym typeface="Wingdings" panose="05000000000000000000" pitchFamily="2" charset="2"/>
              </a:rPr>
              <a:t>appeal</a:t>
            </a:r>
            <a:r>
              <a:rPr lang="en-US" sz="2800" dirty="0">
                <a:solidFill>
                  <a:schemeClr val="tx1"/>
                </a:solidFill>
                <a:sym typeface="Wingdings" panose="05000000000000000000" pitchFamily="2" charset="2"/>
              </a:rPr>
              <a:t>).</a:t>
            </a:r>
            <a:endParaRPr lang="en-US" sz="2800" dirty="0">
              <a:solidFill>
                <a:schemeClr val="tx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A6A5FD61-103C-E056-A4F5-DF5BDDA2C296}"/>
              </a:ext>
            </a:extLst>
          </p:cNvPr>
          <p:cNvSpPr>
            <a:spLocks noGrp="1" noChangeArrowheads="1"/>
          </p:cNvSpPr>
          <p:nvPr>
            <p:ph type="title"/>
          </p:nvPr>
        </p:nvSpPr>
        <p:spPr>
          <a:xfrm>
            <a:off x="457200" y="260350"/>
            <a:ext cx="8229600" cy="762000"/>
          </a:xfrm>
        </p:spPr>
        <p:txBody>
          <a:bodyPr/>
          <a:lstStyle/>
          <a:p>
            <a:pPr algn="ctr" eaLnBrk="1" hangingPunct="1"/>
            <a:r>
              <a:rPr lang="en-US" altLang="en-US">
                <a:solidFill>
                  <a:schemeClr val="tx1"/>
                </a:solidFill>
              </a:rPr>
              <a:t>Disability Discrimination Complaints</a:t>
            </a:r>
          </a:p>
        </p:txBody>
      </p:sp>
      <p:sp>
        <p:nvSpPr>
          <p:cNvPr id="175107" name="Content Placeholder 3">
            <a:extLst>
              <a:ext uri="{FF2B5EF4-FFF2-40B4-BE49-F238E27FC236}">
                <a16:creationId xmlns:a16="http://schemas.microsoft.com/office/drawing/2014/main" id="{79B15A65-7DCA-2135-37E9-6794521AA3C7}"/>
              </a:ext>
            </a:extLst>
          </p:cNvPr>
          <p:cNvSpPr>
            <a:spLocks noGrp="1" noChangeArrowheads="1"/>
          </p:cNvSpPr>
          <p:nvPr>
            <p:ph idx="1"/>
          </p:nvPr>
        </p:nvSpPr>
        <p:spPr>
          <a:xfrm>
            <a:off x="457200" y="1268413"/>
            <a:ext cx="8291513" cy="5761037"/>
          </a:xfrm>
        </p:spPr>
        <p:txBody>
          <a:bodyPr/>
          <a:lstStyle/>
          <a:p>
            <a:pPr eaLnBrk="1" hangingPunct="1">
              <a:lnSpc>
                <a:spcPct val="100000"/>
              </a:lnSpc>
              <a:spcAft>
                <a:spcPts val="1200"/>
              </a:spcAft>
            </a:pPr>
            <a:r>
              <a:rPr lang="en-US" altLang="en-US" sz="2300" dirty="0">
                <a:solidFill>
                  <a:schemeClr val="tx1"/>
                </a:solidFill>
              </a:rPr>
              <a:t>The grievance procedure must include a complaints procedure that coincides with FNS Instruction 113-1 and the FNS State Agency Complaint Processing MOU. </a:t>
            </a:r>
          </a:p>
          <a:p>
            <a:pPr eaLnBrk="1" hangingPunct="1">
              <a:lnSpc>
                <a:spcPct val="100000"/>
              </a:lnSpc>
              <a:spcAft>
                <a:spcPts val="1200"/>
              </a:spcAft>
            </a:pPr>
            <a:r>
              <a:rPr lang="en-US" altLang="en-US" sz="2300" dirty="0">
                <a:solidFill>
                  <a:schemeClr val="tx1"/>
                </a:solidFill>
              </a:rPr>
              <a:t>State agencies must have a 504/ADA Coordinator responsible for ensuring compliance.</a:t>
            </a:r>
          </a:p>
          <a:p>
            <a:pPr eaLnBrk="1" hangingPunct="1">
              <a:lnSpc>
                <a:spcPct val="100000"/>
              </a:lnSpc>
              <a:spcAft>
                <a:spcPts val="1200"/>
              </a:spcAft>
            </a:pPr>
            <a:r>
              <a:rPr lang="en-US" altLang="en-US" sz="2300" dirty="0">
                <a:solidFill>
                  <a:schemeClr val="tx1"/>
                </a:solidFill>
              </a:rPr>
              <a:t>State agencies must have Section 504/ADA policies and procedures that include the ADAAA requirements for program access. </a:t>
            </a:r>
          </a:p>
          <a:p>
            <a:pPr eaLnBrk="1" hangingPunct="1">
              <a:lnSpc>
                <a:spcPct val="100000"/>
              </a:lnSpc>
              <a:spcAft>
                <a:spcPts val="1200"/>
              </a:spcAft>
            </a:pPr>
            <a:r>
              <a:rPr lang="en-US" altLang="en-US" sz="2300" dirty="0">
                <a:solidFill>
                  <a:schemeClr val="tx1"/>
                </a:solidFill>
              </a:rPr>
              <a:t>State agencies must publish grievance procedures and due process standards for “fair and prompt” resolution of 504/ADA complaints.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C61809C3-37CE-D9BA-06C7-5ABCC546CA7C}"/>
              </a:ext>
            </a:extLst>
          </p:cNvPr>
          <p:cNvSpPr>
            <a:spLocks noGrp="1" noChangeArrowheads="1"/>
          </p:cNvSpPr>
          <p:nvPr>
            <p:ph type="title"/>
          </p:nvPr>
        </p:nvSpPr>
        <p:spPr/>
        <p:txBody>
          <a:bodyPr/>
          <a:lstStyle/>
          <a:p>
            <a:pPr algn="ctr"/>
            <a:r>
              <a:rPr lang="en-US" altLang="en-US">
                <a:solidFill>
                  <a:schemeClr val="tx1"/>
                </a:solidFill>
              </a:rPr>
              <a:t>Section 504/ADA Coordinator</a:t>
            </a:r>
          </a:p>
        </p:txBody>
      </p:sp>
      <p:sp>
        <p:nvSpPr>
          <p:cNvPr id="3" name="Content Placeholder 2">
            <a:extLst>
              <a:ext uri="{FF2B5EF4-FFF2-40B4-BE49-F238E27FC236}">
                <a16:creationId xmlns:a16="http://schemas.microsoft.com/office/drawing/2014/main" id="{5F98C294-5B73-1942-5F33-29A335A16161}"/>
              </a:ext>
            </a:extLst>
          </p:cNvPr>
          <p:cNvSpPr>
            <a:spLocks noGrp="1"/>
          </p:cNvSpPr>
          <p:nvPr>
            <p:ph idx="1"/>
          </p:nvPr>
        </p:nvSpPr>
        <p:spPr>
          <a:xfrm>
            <a:off x="857250" y="1773238"/>
            <a:ext cx="7404100" cy="4322762"/>
          </a:xfrm>
        </p:spPr>
        <p:txBody>
          <a:bodyPr/>
          <a:lstStyle/>
          <a:p>
            <a:pPr marL="285750" indent="-285750">
              <a:buClr>
                <a:schemeClr val="accent1">
                  <a:lumMod val="75000"/>
                </a:schemeClr>
              </a:buClr>
              <a:buFont typeface="Wingdings" panose="05000000000000000000" pitchFamily="2" charset="2"/>
              <a:buChar char="§"/>
              <a:defRPr/>
            </a:pPr>
            <a:r>
              <a:rPr lang="en-US" dirty="0">
                <a:solidFill>
                  <a:schemeClr val="tx1"/>
                </a:solidFill>
              </a:rPr>
              <a:t>A State or local government that employs 50 or more persons must designate at least one employee to coordinate its efforts to comply with and carry out its responsibilities under the ADA.</a:t>
            </a:r>
          </a:p>
          <a:p>
            <a:pPr>
              <a:buClr>
                <a:schemeClr val="accent1">
                  <a:lumMod val="75000"/>
                </a:schemeClr>
              </a:buClr>
              <a:buFont typeface="Wingdings" panose="05000000000000000000" pitchFamily="2" charset="2"/>
              <a:buChar char="§"/>
              <a:defRPr/>
            </a:pPr>
            <a:endParaRPr lang="en-US" dirty="0">
              <a:solidFill>
                <a:schemeClr val="tx1"/>
              </a:solidFill>
            </a:endParaRPr>
          </a:p>
          <a:p>
            <a:pPr marL="285750" indent="-285750">
              <a:buClr>
                <a:schemeClr val="accent1">
                  <a:lumMod val="75000"/>
                </a:schemeClr>
              </a:buClr>
              <a:buFont typeface="Wingdings" panose="05000000000000000000" pitchFamily="2" charset="2"/>
              <a:buChar char="§"/>
              <a:defRPr/>
            </a:pPr>
            <a:r>
              <a:rPr lang="en-US" dirty="0">
                <a:solidFill>
                  <a:schemeClr val="tx1"/>
                </a:solidFill>
              </a:rPr>
              <a:t>A recipient or subrecipient that employee 15 or more individuals must also appoint a Section 504 coordinator to coordinate services and resources for individuals with disabilities.</a:t>
            </a:r>
          </a:p>
          <a:p>
            <a:pPr>
              <a:buClr>
                <a:schemeClr val="accent1">
                  <a:lumMod val="75000"/>
                </a:schemeClr>
              </a:buClr>
              <a:buFont typeface="Wingdings" panose="05000000000000000000" pitchFamily="2" charset="2"/>
              <a:buChar char="§"/>
              <a:defRPr/>
            </a:pPr>
            <a:endParaRPr lang="en-US" dirty="0">
              <a:solidFill>
                <a:schemeClr val="tx1"/>
              </a:solidFill>
            </a:endParaRPr>
          </a:p>
          <a:p>
            <a:pPr marL="285750" indent="-285750">
              <a:buClr>
                <a:schemeClr val="accent1">
                  <a:lumMod val="75000"/>
                </a:schemeClr>
              </a:buClr>
              <a:buFont typeface="Wingdings" panose="05000000000000000000" pitchFamily="2" charset="2"/>
              <a:buChar char="§"/>
              <a:defRPr/>
            </a:pPr>
            <a:r>
              <a:rPr lang="en-US" dirty="0">
                <a:solidFill>
                  <a:schemeClr val="tx1"/>
                </a:solidFill>
              </a:rPr>
              <a:t>One person may coordinate implementing regulations, directives and guidance for both statutes.</a:t>
            </a:r>
          </a:p>
          <a:p>
            <a:pPr>
              <a:buClr>
                <a:schemeClr val="accent1">
                  <a:lumMod val="75000"/>
                </a:schemeClr>
              </a:buClr>
              <a:buFont typeface="Wingdings" panose="05000000000000000000" pitchFamily="2" charset="2"/>
              <a:buChar char="§"/>
              <a:defRPr/>
            </a:pPr>
            <a:endParaRPr lang="en-US" dirty="0">
              <a:solidFill>
                <a:schemeClr val="tx1"/>
              </a:solidFill>
            </a:endParaRPr>
          </a:p>
          <a:p>
            <a:pPr marL="285750" indent="-285750">
              <a:buClr>
                <a:schemeClr val="accent1">
                  <a:lumMod val="75000"/>
                </a:schemeClr>
              </a:buClr>
              <a:buFont typeface="Wingdings" panose="05000000000000000000" pitchFamily="2" charset="2"/>
              <a:buChar char="§"/>
              <a:defRPr/>
            </a:pPr>
            <a:r>
              <a:rPr lang="en-US" dirty="0">
                <a:solidFill>
                  <a:schemeClr val="tx1"/>
                </a:solidFill>
              </a:rPr>
              <a:t>The name, office address, and telephone number of the Section 504/ADA Coordinator must be provided to all interested persons.</a:t>
            </a:r>
          </a:p>
          <a:p>
            <a:pPr>
              <a:defRPr/>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A8306CFA-0116-A2B1-D896-2CC308500775}"/>
              </a:ext>
            </a:extLst>
          </p:cNvPr>
          <p:cNvSpPr>
            <a:spLocks noGrp="1" noChangeArrowheads="1"/>
          </p:cNvSpPr>
          <p:nvPr>
            <p:ph type="title"/>
          </p:nvPr>
        </p:nvSpPr>
        <p:spPr>
          <a:xfrm>
            <a:off x="444500" y="609600"/>
            <a:ext cx="8229600" cy="762000"/>
          </a:xfrm>
        </p:spPr>
        <p:txBody>
          <a:bodyPr/>
          <a:lstStyle/>
          <a:p>
            <a:pPr algn="ctr" eaLnBrk="1" hangingPunct="1"/>
            <a:r>
              <a:rPr lang="en-US" altLang="en-US">
                <a:solidFill>
                  <a:schemeClr val="tx1"/>
                </a:solidFill>
              </a:rPr>
              <a:t>Compliance Reviews: Overview</a:t>
            </a:r>
          </a:p>
        </p:txBody>
      </p:sp>
      <p:sp>
        <p:nvSpPr>
          <p:cNvPr id="178179" name="Content Placeholder 3">
            <a:extLst>
              <a:ext uri="{FF2B5EF4-FFF2-40B4-BE49-F238E27FC236}">
                <a16:creationId xmlns:a16="http://schemas.microsoft.com/office/drawing/2014/main" id="{FAF2B019-5460-F4FC-0066-6AC6C3370CE9}"/>
              </a:ext>
            </a:extLst>
          </p:cNvPr>
          <p:cNvSpPr>
            <a:spLocks noGrp="1" noChangeArrowheads="1"/>
          </p:cNvSpPr>
          <p:nvPr>
            <p:ph idx="1"/>
          </p:nvPr>
        </p:nvSpPr>
        <p:spPr>
          <a:xfrm>
            <a:off x="250825" y="1557338"/>
            <a:ext cx="8569325" cy="4462462"/>
          </a:xfrm>
        </p:spPr>
        <p:txBody>
          <a:bodyPr/>
          <a:lstStyle/>
          <a:p>
            <a:pPr eaLnBrk="1" hangingPunct="1">
              <a:lnSpc>
                <a:spcPct val="100000"/>
              </a:lnSpc>
              <a:spcBef>
                <a:spcPts val="600"/>
              </a:spcBef>
              <a:spcAft>
                <a:spcPts val="1800"/>
              </a:spcAft>
            </a:pPr>
            <a:r>
              <a:rPr lang="en-US" altLang="en-US" sz="2800">
                <a:solidFill>
                  <a:schemeClr val="tx1"/>
                </a:solidFill>
              </a:rPr>
              <a:t>Examine the activities of state agencies, local agencies, and sub-recipients to determine civil rights compliance.</a:t>
            </a:r>
          </a:p>
          <a:p>
            <a:pPr eaLnBrk="1" hangingPunct="1">
              <a:lnSpc>
                <a:spcPct val="100000"/>
              </a:lnSpc>
              <a:spcBef>
                <a:spcPts val="600"/>
              </a:spcBef>
              <a:spcAft>
                <a:spcPts val="1800"/>
              </a:spcAft>
            </a:pPr>
            <a:r>
              <a:rPr lang="en-US" altLang="en-US" sz="2800">
                <a:solidFill>
                  <a:schemeClr val="tx1"/>
                </a:solidFill>
              </a:rPr>
              <a:t>FNS civil rights and program staff review state agencies.</a:t>
            </a:r>
          </a:p>
          <a:p>
            <a:pPr marL="174625" lvl="1" eaLnBrk="1" hangingPunct="1">
              <a:lnSpc>
                <a:spcPct val="100000"/>
              </a:lnSpc>
              <a:spcBef>
                <a:spcPts val="600"/>
              </a:spcBef>
              <a:spcAft>
                <a:spcPts val="1800"/>
              </a:spcAft>
            </a:pPr>
            <a:r>
              <a:rPr lang="en-US" altLang="en-US" sz="2800">
                <a:solidFill>
                  <a:schemeClr val="tx1"/>
                </a:solidFill>
              </a:rPr>
              <a:t>FNS staff and state agencies review local agencies and sub-recipients. </a:t>
            </a:r>
          </a:p>
          <a:p>
            <a:pPr eaLnBrk="1" hangingPunct="1">
              <a:lnSpc>
                <a:spcPct val="100000"/>
              </a:lnSpc>
              <a:spcBef>
                <a:spcPts val="600"/>
              </a:spcBef>
              <a:spcAft>
                <a:spcPts val="1800"/>
              </a:spcAft>
            </a:pPr>
            <a:r>
              <a:rPr lang="en-US" altLang="en-US" sz="2800">
                <a:solidFill>
                  <a:schemeClr val="tx1"/>
                </a:solidFill>
              </a:rPr>
              <a:t>Significant findings must be provided in writing to the reviewed entity and FNS.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639D9A07-16F9-B08C-161A-9468C8E155BB}"/>
              </a:ext>
            </a:extLst>
          </p:cNvPr>
          <p:cNvSpPr>
            <a:spLocks noGrp="1" noChangeArrowheads="1"/>
          </p:cNvSpPr>
          <p:nvPr>
            <p:ph type="title"/>
          </p:nvPr>
        </p:nvSpPr>
        <p:spPr>
          <a:xfrm>
            <a:off x="179388" y="188913"/>
            <a:ext cx="8229600" cy="1223962"/>
          </a:xfrm>
        </p:spPr>
        <p:txBody>
          <a:bodyPr/>
          <a:lstStyle/>
          <a:p>
            <a:pPr algn="ctr" eaLnBrk="1" hangingPunct="1"/>
            <a:r>
              <a:rPr lang="en-US" altLang="en-US">
                <a:solidFill>
                  <a:schemeClr val="tx1"/>
                </a:solidFill>
              </a:rPr>
              <a:t>Types of Compliance Reviews</a:t>
            </a:r>
          </a:p>
        </p:txBody>
      </p:sp>
      <p:sp>
        <p:nvSpPr>
          <p:cNvPr id="180227" name="Content Placeholder 3">
            <a:extLst>
              <a:ext uri="{FF2B5EF4-FFF2-40B4-BE49-F238E27FC236}">
                <a16:creationId xmlns:a16="http://schemas.microsoft.com/office/drawing/2014/main" id="{AD5C15F3-C5E8-84DE-67A9-3A1444D6E71A}"/>
              </a:ext>
            </a:extLst>
          </p:cNvPr>
          <p:cNvSpPr>
            <a:spLocks noGrp="1" noChangeArrowheads="1"/>
          </p:cNvSpPr>
          <p:nvPr>
            <p:ph idx="1"/>
          </p:nvPr>
        </p:nvSpPr>
        <p:spPr>
          <a:xfrm>
            <a:off x="442913" y="1752600"/>
            <a:ext cx="8229600" cy="4267200"/>
          </a:xfrm>
        </p:spPr>
        <p:txBody>
          <a:bodyPr/>
          <a:lstStyle/>
          <a:p>
            <a:pPr eaLnBrk="1" hangingPunct="1">
              <a:lnSpc>
                <a:spcPct val="134000"/>
              </a:lnSpc>
              <a:spcAft>
                <a:spcPts val="600"/>
              </a:spcAft>
            </a:pPr>
            <a:r>
              <a:rPr lang="en-US" altLang="en-US" sz="2800" dirty="0">
                <a:solidFill>
                  <a:schemeClr val="tx1"/>
                </a:solidFill>
              </a:rPr>
              <a:t>There are three types of compliance reviews:</a:t>
            </a:r>
          </a:p>
          <a:p>
            <a:pPr lvl="1" eaLnBrk="1" hangingPunct="1">
              <a:lnSpc>
                <a:spcPct val="134000"/>
              </a:lnSpc>
              <a:spcAft>
                <a:spcPts val="600"/>
              </a:spcAft>
            </a:pPr>
            <a:r>
              <a:rPr lang="en-US" altLang="en-US" sz="2800" dirty="0">
                <a:solidFill>
                  <a:schemeClr val="tx1"/>
                </a:solidFill>
              </a:rPr>
              <a:t> Pre-award compliance reviews</a:t>
            </a:r>
          </a:p>
          <a:p>
            <a:pPr lvl="1" eaLnBrk="1" hangingPunct="1">
              <a:lnSpc>
                <a:spcPct val="134000"/>
              </a:lnSpc>
              <a:spcAft>
                <a:spcPts val="600"/>
              </a:spcAft>
            </a:pPr>
            <a:r>
              <a:rPr lang="en-US" altLang="en-US" sz="2800" dirty="0">
                <a:solidFill>
                  <a:schemeClr val="tx1"/>
                </a:solidFill>
              </a:rPr>
              <a:t> Routine (post-award) compliance reviews</a:t>
            </a:r>
          </a:p>
          <a:p>
            <a:pPr lvl="1" eaLnBrk="1" hangingPunct="1">
              <a:lnSpc>
                <a:spcPct val="134000"/>
              </a:lnSpc>
              <a:spcAft>
                <a:spcPts val="600"/>
              </a:spcAft>
            </a:pPr>
            <a:r>
              <a:rPr lang="en-US" altLang="en-US" sz="2800" dirty="0">
                <a:solidFill>
                  <a:schemeClr val="tx1"/>
                </a:solidFill>
              </a:rPr>
              <a:t> Special compliance reviews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CACF2B24-F4F8-E378-8586-F4F8986051D8}"/>
              </a:ext>
            </a:extLst>
          </p:cNvPr>
          <p:cNvSpPr>
            <a:spLocks noGrp="1" noChangeArrowheads="1"/>
          </p:cNvSpPr>
          <p:nvPr>
            <p:ph type="title"/>
          </p:nvPr>
        </p:nvSpPr>
        <p:spPr>
          <a:xfrm>
            <a:off x="203200" y="476672"/>
            <a:ext cx="8712200" cy="864766"/>
          </a:xfrm>
        </p:spPr>
        <p:txBody>
          <a:bodyPr/>
          <a:lstStyle/>
          <a:p>
            <a:pPr algn="ctr" eaLnBrk="1" hangingPunct="1"/>
            <a:r>
              <a:rPr lang="en-US" altLang="en-US" dirty="0">
                <a:solidFill>
                  <a:schemeClr val="tx1"/>
                </a:solidFill>
              </a:rPr>
              <a:t>Pre-Award Compliance Reviews: Overview</a:t>
            </a:r>
          </a:p>
        </p:txBody>
      </p:sp>
      <p:sp>
        <p:nvSpPr>
          <p:cNvPr id="48131" name="Content Placeholder 3">
            <a:extLst>
              <a:ext uri="{FF2B5EF4-FFF2-40B4-BE49-F238E27FC236}">
                <a16:creationId xmlns:a16="http://schemas.microsoft.com/office/drawing/2014/main" id="{74423F10-E4BE-2849-C24A-6CC39036846F}"/>
              </a:ext>
            </a:extLst>
          </p:cNvPr>
          <p:cNvSpPr>
            <a:spLocks noGrp="1"/>
          </p:cNvSpPr>
          <p:nvPr>
            <p:ph idx="1"/>
          </p:nvPr>
        </p:nvSpPr>
        <p:spPr>
          <a:xfrm>
            <a:off x="611188" y="1628800"/>
            <a:ext cx="8062912" cy="4543400"/>
          </a:xfrm>
        </p:spPr>
        <p:txBody>
          <a:bodyPr rtlCol="0">
            <a:normAutofit/>
          </a:bodyPr>
          <a:lstStyle/>
          <a:p>
            <a:pPr indent="-137160" eaLnBrk="1" fontAlgn="auto" hangingPunct="1">
              <a:lnSpc>
                <a:spcPct val="100000"/>
              </a:lnSpc>
              <a:spcAft>
                <a:spcPts val="1200"/>
              </a:spcAft>
              <a:defRPr/>
            </a:pPr>
            <a:r>
              <a:rPr lang="en-US" altLang="en-US" sz="2800" dirty="0">
                <a:solidFill>
                  <a:schemeClr val="tx1"/>
                </a:solidFill>
              </a:rPr>
              <a:t>State and local agencies must be in compliance with civil rights requirements prior to approval for Federal financial assistance.</a:t>
            </a:r>
          </a:p>
          <a:p>
            <a:pPr indent="-137160" eaLnBrk="1" fontAlgn="auto" hangingPunct="1">
              <a:lnSpc>
                <a:spcPct val="100000"/>
              </a:lnSpc>
              <a:spcAft>
                <a:spcPts val="1200"/>
              </a:spcAft>
              <a:defRPr/>
            </a:pPr>
            <a:r>
              <a:rPr lang="en-US" altLang="en-US" sz="2800" dirty="0">
                <a:solidFill>
                  <a:schemeClr val="tx1"/>
                </a:solidFill>
              </a:rPr>
              <a:t>Usually conducted as desk reviews. </a:t>
            </a:r>
          </a:p>
          <a:p>
            <a:pPr indent="-137160" eaLnBrk="1" fontAlgn="auto" hangingPunct="1">
              <a:lnSpc>
                <a:spcPct val="100000"/>
              </a:lnSpc>
              <a:spcAft>
                <a:spcPts val="1200"/>
              </a:spcAft>
              <a:defRPr/>
            </a:pPr>
            <a:r>
              <a:rPr lang="en-US" altLang="en-US" sz="2800" dirty="0">
                <a:solidFill>
                  <a:schemeClr val="tx1"/>
                </a:solidFill>
              </a:rPr>
              <a:t>Reports must be maintained in appropriate program files.</a:t>
            </a:r>
          </a:p>
          <a:p>
            <a:pPr marL="0" indent="0" eaLnBrk="1" fontAlgn="auto" hangingPunct="1">
              <a:lnSpc>
                <a:spcPct val="134000"/>
              </a:lnSpc>
              <a:spcAft>
                <a:spcPts val="600"/>
              </a:spcAft>
              <a:buFontTx/>
              <a:buNone/>
              <a:defRPr/>
            </a:pPr>
            <a:r>
              <a:rPr lang="en-US" altLang="en-US" sz="2800" dirty="0">
                <a:solidFill>
                  <a:schemeClr val="tx1"/>
                </a:solidFill>
              </a:rPr>
              <a:t>(FNS Instruction 113-1, Appendix B)</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46586CB0-7AE9-3A21-4C44-CF6BA4BBB13B}"/>
              </a:ext>
            </a:extLst>
          </p:cNvPr>
          <p:cNvSpPr>
            <a:spLocks noGrp="1" noChangeArrowheads="1"/>
          </p:cNvSpPr>
          <p:nvPr>
            <p:ph type="title"/>
          </p:nvPr>
        </p:nvSpPr>
        <p:spPr>
          <a:xfrm>
            <a:off x="179388" y="200024"/>
            <a:ext cx="8785225" cy="1572791"/>
          </a:xfrm>
        </p:spPr>
        <p:txBody>
          <a:bodyPr/>
          <a:lstStyle/>
          <a:p>
            <a:pPr algn="ctr" eaLnBrk="1" hangingPunct="1"/>
            <a:r>
              <a:rPr lang="en-US" altLang="en-US" dirty="0">
                <a:solidFill>
                  <a:schemeClr val="tx1"/>
                </a:solidFill>
              </a:rPr>
              <a:t>Pre-Award Compliance Reviews: NSLP, SBP, and SMP</a:t>
            </a:r>
          </a:p>
        </p:txBody>
      </p:sp>
      <p:sp>
        <p:nvSpPr>
          <p:cNvPr id="184323" name="Content Placeholder 3">
            <a:extLst>
              <a:ext uri="{FF2B5EF4-FFF2-40B4-BE49-F238E27FC236}">
                <a16:creationId xmlns:a16="http://schemas.microsoft.com/office/drawing/2014/main" id="{08DCA9F2-B949-4EA5-4346-0AAC94A29A0D}"/>
              </a:ext>
            </a:extLst>
          </p:cNvPr>
          <p:cNvSpPr>
            <a:spLocks noGrp="1" noChangeArrowheads="1"/>
          </p:cNvSpPr>
          <p:nvPr>
            <p:ph idx="1"/>
          </p:nvPr>
        </p:nvSpPr>
        <p:spPr>
          <a:xfrm>
            <a:off x="468313" y="1772815"/>
            <a:ext cx="8205787" cy="4885160"/>
          </a:xfrm>
        </p:spPr>
        <p:txBody>
          <a:bodyPr/>
          <a:lstStyle/>
          <a:p>
            <a:pPr eaLnBrk="1" hangingPunct="1">
              <a:lnSpc>
                <a:spcPct val="100000"/>
              </a:lnSpc>
              <a:spcBef>
                <a:spcPts val="600"/>
              </a:spcBef>
              <a:spcAft>
                <a:spcPts val="1200"/>
              </a:spcAft>
            </a:pPr>
            <a:r>
              <a:rPr lang="en-US" altLang="en-US" sz="2800" dirty="0">
                <a:solidFill>
                  <a:schemeClr val="tx1"/>
                </a:solidFill>
              </a:rPr>
              <a:t>Pre-award Civil Rights information included as part of the application must, at a minimum, include:</a:t>
            </a:r>
          </a:p>
          <a:p>
            <a:pPr lvl="1" eaLnBrk="1" hangingPunct="1">
              <a:lnSpc>
                <a:spcPct val="100000"/>
              </a:lnSpc>
              <a:spcBef>
                <a:spcPts val="600"/>
              </a:spcBef>
              <a:spcAft>
                <a:spcPts val="1200"/>
              </a:spcAft>
            </a:pPr>
            <a:r>
              <a:rPr lang="en-US" altLang="en-US" sz="2800" dirty="0">
                <a:solidFill>
                  <a:schemeClr val="tx1"/>
                </a:solidFill>
              </a:rPr>
              <a:t>Copies of free and reduced-price policy statements, letters to parents, public releases, and any other materials used to publicize the program’s availability and nondiscrimination requirements.</a:t>
            </a:r>
          </a:p>
          <a:p>
            <a:pPr lvl="1" eaLnBrk="1" hangingPunct="1">
              <a:lnSpc>
                <a:spcPct val="100000"/>
              </a:lnSpc>
              <a:spcBef>
                <a:spcPts val="600"/>
              </a:spcBef>
              <a:spcAft>
                <a:spcPts val="1200"/>
              </a:spcAft>
            </a:pPr>
            <a:r>
              <a:rPr lang="en-US" altLang="en-US" sz="2800" dirty="0">
                <a:solidFill>
                  <a:schemeClr val="tx1"/>
                </a:solidFill>
              </a:rPr>
              <a:t>Estimated data on the racial and ethnic makeup of the applicant organization’s program service area and enrollment.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EECF888-16FF-9C24-A807-981BB0F1B8B9}"/>
              </a:ext>
            </a:extLst>
          </p:cNvPr>
          <p:cNvSpPr>
            <a:spLocks noGrp="1" noChangeArrowheads="1"/>
          </p:cNvSpPr>
          <p:nvPr>
            <p:ph type="title"/>
          </p:nvPr>
        </p:nvSpPr>
        <p:spPr>
          <a:xfrm>
            <a:off x="533400" y="277813"/>
            <a:ext cx="8229600" cy="630237"/>
          </a:xfrm>
        </p:spPr>
        <p:txBody>
          <a:bodyPr/>
          <a:lstStyle/>
          <a:p>
            <a:pPr algn="ctr" eaLnBrk="1" hangingPunct="1"/>
            <a:br>
              <a:rPr lang="en-US" altLang="en-US"/>
            </a:br>
            <a:r>
              <a:rPr lang="en-US" altLang="en-US">
                <a:solidFill>
                  <a:schemeClr val="tx1"/>
                </a:solidFill>
              </a:rPr>
              <a:t>Civil Rights Authorities</a:t>
            </a:r>
          </a:p>
        </p:txBody>
      </p:sp>
      <p:sp>
        <p:nvSpPr>
          <p:cNvPr id="5124" name="Rectangle 3">
            <a:extLst>
              <a:ext uri="{FF2B5EF4-FFF2-40B4-BE49-F238E27FC236}">
                <a16:creationId xmlns:a16="http://schemas.microsoft.com/office/drawing/2014/main" id="{02EC4B1C-FACE-5638-BCDE-242E452A3BDB}"/>
              </a:ext>
            </a:extLst>
          </p:cNvPr>
          <p:cNvSpPr>
            <a:spLocks noGrp="1" noChangeArrowheads="1"/>
          </p:cNvSpPr>
          <p:nvPr>
            <p:ph type="body" idx="1"/>
          </p:nvPr>
        </p:nvSpPr>
        <p:spPr>
          <a:xfrm>
            <a:off x="468313" y="1628775"/>
            <a:ext cx="8001000" cy="4619625"/>
          </a:xfrm>
        </p:spPr>
        <p:txBody>
          <a:bodyPr>
            <a:normAutofit/>
          </a:bodyPr>
          <a:lstStyle/>
          <a:p>
            <a:pPr eaLnBrk="1" hangingPunct="1">
              <a:lnSpc>
                <a:spcPct val="120000"/>
              </a:lnSpc>
              <a:defRPr/>
            </a:pPr>
            <a:r>
              <a:rPr lang="en-US" sz="2400" dirty="0">
                <a:solidFill>
                  <a:srgbClr val="422C16"/>
                </a:solidFill>
              </a:rPr>
              <a:t>7 CFR 15(a)(b)(c)</a:t>
            </a:r>
          </a:p>
          <a:p>
            <a:pPr marL="403225" lvl="1" indent="-1588">
              <a:lnSpc>
                <a:spcPct val="120000"/>
              </a:lnSpc>
              <a:defRPr/>
            </a:pPr>
            <a:r>
              <a:rPr lang="en-US" sz="2400" dirty="0">
                <a:solidFill>
                  <a:srgbClr val="422C16"/>
                </a:solidFill>
              </a:rPr>
              <a:t>USDA implementing regulation for Federally assisted programs</a:t>
            </a:r>
          </a:p>
          <a:p>
            <a:pPr marL="403225" lvl="1" indent="-1588">
              <a:lnSpc>
                <a:spcPct val="120000"/>
              </a:lnSpc>
              <a:defRPr/>
            </a:pPr>
            <a:endParaRPr lang="en-US" sz="2400" dirty="0">
              <a:solidFill>
                <a:srgbClr val="422C16"/>
              </a:solidFill>
            </a:endParaRPr>
          </a:p>
          <a:p>
            <a:pPr>
              <a:lnSpc>
                <a:spcPct val="120000"/>
              </a:lnSpc>
              <a:defRPr/>
            </a:pPr>
            <a:r>
              <a:rPr lang="en-US" sz="2400" dirty="0">
                <a:solidFill>
                  <a:srgbClr val="422C16"/>
                </a:solidFill>
              </a:rPr>
              <a:t>7 CFR 16, “Equal Opportunity for Religious Organizations”</a:t>
            </a:r>
          </a:p>
          <a:p>
            <a:pPr lvl="2">
              <a:lnSpc>
                <a:spcPct val="120000"/>
              </a:lnSpc>
              <a:defRPr/>
            </a:pPr>
            <a:r>
              <a:rPr lang="en-US" sz="2200" dirty="0">
                <a:solidFill>
                  <a:srgbClr val="422C16"/>
                </a:solidFill>
              </a:rPr>
              <a:t>Gives equal footing to religiously affiliated organizations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52405071-7569-0FFA-94EC-6B019327D9BB}"/>
              </a:ext>
            </a:extLst>
          </p:cNvPr>
          <p:cNvSpPr>
            <a:spLocks noGrp="1" noChangeArrowheads="1"/>
          </p:cNvSpPr>
          <p:nvPr>
            <p:ph type="title"/>
          </p:nvPr>
        </p:nvSpPr>
        <p:spPr>
          <a:xfrm>
            <a:off x="287338" y="260350"/>
            <a:ext cx="8569325" cy="1223963"/>
          </a:xfrm>
        </p:spPr>
        <p:txBody>
          <a:bodyPr/>
          <a:lstStyle/>
          <a:p>
            <a:pPr algn="ctr"/>
            <a:r>
              <a:rPr lang="en-US" altLang="en-US">
                <a:solidFill>
                  <a:schemeClr val="tx1"/>
                </a:solidFill>
              </a:rPr>
              <a:t>Pre-Award Compliance Reviews: NSLP, SBP, and SMP</a:t>
            </a:r>
            <a:endParaRPr lang="en-US" altLang="en-US"/>
          </a:p>
        </p:txBody>
      </p:sp>
      <p:sp>
        <p:nvSpPr>
          <p:cNvPr id="87043" name="Content Placeholder 2">
            <a:extLst>
              <a:ext uri="{FF2B5EF4-FFF2-40B4-BE49-F238E27FC236}">
                <a16:creationId xmlns:a16="http://schemas.microsoft.com/office/drawing/2014/main" id="{07A824B7-7DBB-7243-D04A-287C4B57814B}"/>
              </a:ext>
            </a:extLst>
          </p:cNvPr>
          <p:cNvSpPr>
            <a:spLocks noGrp="1" noChangeArrowheads="1"/>
          </p:cNvSpPr>
          <p:nvPr>
            <p:ph idx="1"/>
          </p:nvPr>
        </p:nvSpPr>
        <p:spPr>
          <a:xfrm>
            <a:off x="585788" y="1916113"/>
            <a:ext cx="7972425" cy="4179887"/>
          </a:xfrm>
        </p:spPr>
        <p:txBody>
          <a:bodyPr/>
          <a:lstStyle/>
          <a:p>
            <a:pPr>
              <a:defRPr/>
            </a:pPr>
            <a:r>
              <a:rPr lang="en-US" altLang="en-US" sz="2800" dirty="0">
                <a:solidFill>
                  <a:schemeClr val="tx1"/>
                </a:solidFill>
                <a:latin typeface="Segoe UI" panose="020B0502040204020203" pitchFamily="34" charset="0"/>
              </a:rPr>
              <a:t>LEA/SFA are required to be equipped with the policies, procedures, and resources to ensure meaningful access for persons with LEP and equal opportunity and equally effective communication for persons with disabilities.</a:t>
            </a:r>
          </a:p>
          <a:p>
            <a:pPr marL="34925" indent="0">
              <a:buFont typeface="Corbel" panose="020B0503020204020204" pitchFamily="34" charset="0"/>
              <a:buNone/>
              <a:defRPr/>
            </a:pPr>
            <a:endParaRPr lang="en-US" altLang="en-US" sz="2800" dirty="0">
              <a:solidFill>
                <a:schemeClr val="tx1"/>
              </a:solidFill>
              <a:latin typeface="Segoe UI" panose="020B0502040204020203" pitchFamily="34" charset="0"/>
            </a:endParaRPr>
          </a:p>
          <a:p>
            <a:pPr>
              <a:defRPr/>
            </a:pPr>
            <a:r>
              <a:rPr lang="en-US" altLang="en-US" sz="2800" dirty="0">
                <a:solidFill>
                  <a:schemeClr val="tx1"/>
                </a:solidFill>
                <a:latin typeface="Segoe UI" panose="020B0502040204020203" pitchFamily="34" charset="0"/>
              </a:rPr>
              <a:t>State agencies are required to verify that LEAs/SFAs have procedures for processing Civil Rights Complaints.</a:t>
            </a:r>
            <a:endParaRPr lang="en-US" altLang="en-US" sz="2800" dirty="0">
              <a:solidFill>
                <a:schemeClr val="tx1"/>
              </a:solidFill>
              <a:latin typeface="Arial" panose="020B0604020202020204" pitchFamily="34" charset="0"/>
            </a:endParaRPr>
          </a:p>
          <a:p>
            <a:pPr>
              <a:defRPr/>
            </a:pPr>
            <a:endParaRPr lang="en-US" altLang="en-US" sz="1800" dirty="0">
              <a:latin typeface="Arial" panose="020B0604020202020204" pitchFamily="34" charset="0"/>
            </a:endParaRPr>
          </a:p>
          <a:p>
            <a:pPr>
              <a:defRPr/>
            </a:pPr>
            <a:endParaRPr lang="en-US"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4BDDF5A5-A7A9-2A93-2FB7-0827668414A3}"/>
              </a:ext>
            </a:extLst>
          </p:cNvPr>
          <p:cNvSpPr>
            <a:spLocks noGrp="1" noChangeArrowheads="1"/>
          </p:cNvSpPr>
          <p:nvPr>
            <p:ph type="title"/>
          </p:nvPr>
        </p:nvSpPr>
        <p:spPr>
          <a:xfrm>
            <a:off x="179388" y="160338"/>
            <a:ext cx="8713787" cy="1203325"/>
          </a:xfrm>
        </p:spPr>
        <p:txBody>
          <a:bodyPr/>
          <a:lstStyle/>
          <a:p>
            <a:pPr algn="ctr" eaLnBrk="1" hangingPunct="1"/>
            <a:r>
              <a:rPr lang="en-US" altLang="en-US">
                <a:solidFill>
                  <a:schemeClr val="tx1"/>
                </a:solidFill>
              </a:rPr>
              <a:t>Pre-Award Compliance Reviews:</a:t>
            </a:r>
            <a:br>
              <a:rPr lang="en-US" altLang="en-US">
                <a:solidFill>
                  <a:schemeClr val="tx1"/>
                </a:solidFill>
              </a:rPr>
            </a:br>
            <a:r>
              <a:rPr lang="en-US" altLang="en-US">
                <a:solidFill>
                  <a:schemeClr val="tx1"/>
                </a:solidFill>
              </a:rPr>
              <a:t>NSLP, SBP, and SMP</a:t>
            </a:r>
          </a:p>
        </p:txBody>
      </p:sp>
      <p:sp>
        <p:nvSpPr>
          <p:cNvPr id="188419" name="Content Placeholder 2">
            <a:extLst>
              <a:ext uri="{FF2B5EF4-FFF2-40B4-BE49-F238E27FC236}">
                <a16:creationId xmlns:a16="http://schemas.microsoft.com/office/drawing/2014/main" id="{65F7AC1B-2BFB-1F85-C1BF-D34FBF14DFA3}"/>
              </a:ext>
            </a:extLst>
          </p:cNvPr>
          <p:cNvSpPr>
            <a:spLocks noGrp="1" noChangeArrowheads="1"/>
          </p:cNvSpPr>
          <p:nvPr>
            <p:ph idx="1"/>
          </p:nvPr>
        </p:nvSpPr>
        <p:spPr>
          <a:xfrm>
            <a:off x="179388" y="1916113"/>
            <a:ext cx="8713787" cy="4681537"/>
          </a:xfrm>
        </p:spPr>
        <p:txBody>
          <a:bodyPr/>
          <a:lstStyle/>
          <a:p>
            <a:pPr lvl="1" eaLnBrk="1" hangingPunct="1">
              <a:lnSpc>
                <a:spcPct val="100000"/>
              </a:lnSpc>
              <a:spcAft>
                <a:spcPts val="1800"/>
              </a:spcAft>
            </a:pPr>
            <a:r>
              <a:rPr lang="en-US" altLang="en-US" sz="2800" dirty="0">
                <a:solidFill>
                  <a:schemeClr val="tx1"/>
                </a:solidFill>
              </a:rPr>
              <a:t>A description of membership requirements as a prerequisite for admission to the applicant’s institution (if applicable).</a:t>
            </a:r>
          </a:p>
          <a:p>
            <a:pPr lvl="1" eaLnBrk="1" hangingPunct="1">
              <a:lnSpc>
                <a:spcPct val="100000"/>
              </a:lnSpc>
              <a:spcAft>
                <a:spcPts val="1800"/>
              </a:spcAft>
            </a:pPr>
            <a:r>
              <a:rPr lang="en-US" altLang="en-US" sz="2800" dirty="0">
                <a:solidFill>
                  <a:schemeClr val="tx1"/>
                </a:solidFill>
              </a:rPr>
              <a:t>The names of other federal agencies providing assistance to the applicant organization and whether the applicant has ever been found to be in noncompliance by those federal agencies.</a:t>
            </a:r>
          </a:p>
          <a:p>
            <a:pPr eaLnBrk="1" hangingPunct="1"/>
            <a:endParaRPr lang="en-US"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F4F18A1F-7B12-D67C-FEA0-A10A343A67E3}"/>
              </a:ext>
            </a:extLst>
          </p:cNvPr>
          <p:cNvSpPr>
            <a:spLocks noGrp="1" noChangeArrowheads="1"/>
          </p:cNvSpPr>
          <p:nvPr>
            <p:ph type="title"/>
          </p:nvPr>
        </p:nvSpPr>
        <p:spPr>
          <a:xfrm>
            <a:off x="166688" y="128588"/>
            <a:ext cx="8785225" cy="1428750"/>
          </a:xfrm>
        </p:spPr>
        <p:txBody>
          <a:bodyPr/>
          <a:lstStyle/>
          <a:p>
            <a:pPr algn="ctr" eaLnBrk="1" hangingPunct="1"/>
            <a:r>
              <a:rPr lang="en-US" altLang="en-US">
                <a:solidFill>
                  <a:schemeClr val="tx1"/>
                </a:solidFill>
              </a:rPr>
              <a:t>Routine/Post-Award Compliance Reviews</a:t>
            </a:r>
          </a:p>
        </p:txBody>
      </p:sp>
      <p:sp>
        <p:nvSpPr>
          <p:cNvPr id="190467" name="Content Placeholder 3">
            <a:extLst>
              <a:ext uri="{FF2B5EF4-FFF2-40B4-BE49-F238E27FC236}">
                <a16:creationId xmlns:a16="http://schemas.microsoft.com/office/drawing/2014/main" id="{E04973B8-6FE9-F4FF-B426-A879A5B1AB39}"/>
              </a:ext>
            </a:extLst>
          </p:cNvPr>
          <p:cNvSpPr>
            <a:spLocks noGrp="1" noChangeArrowheads="1"/>
          </p:cNvSpPr>
          <p:nvPr>
            <p:ph idx="1"/>
          </p:nvPr>
        </p:nvSpPr>
        <p:spPr>
          <a:xfrm>
            <a:off x="250825" y="1557338"/>
            <a:ext cx="8532813" cy="5172075"/>
          </a:xfrm>
        </p:spPr>
        <p:txBody>
          <a:bodyPr/>
          <a:lstStyle/>
          <a:p>
            <a:pPr eaLnBrk="1" hangingPunct="1">
              <a:lnSpc>
                <a:spcPct val="100000"/>
              </a:lnSpc>
              <a:spcBef>
                <a:spcPts val="600"/>
              </a:spcBef>
              <a:spcAft>
                <a:spcPts val="1800"/>
              </a:spcAft>
            </a:pPr>
            <a:r>
              <a:rPr lang="en-US" altLang="en-US" sz="2800">
                <a:solidFill>
                  <a:schemeClr val="tx1"/>
                </a:solidFill>
              </a:rPr>
              <a:t>FNS and state agencies must conduct routine compliance reviews as identified by FNS Instruction 113-1 and program-specific regulations and policies.</a:t>
            </a:r>
          </a:p>
          <a:p>
            <a:pPr eaLnBrk="1" hangingPunct="1">
              <a:lnSpc>
                <a:spcPct val="100000"/>
              </a:lnSpc>
              <a:spcBef>
                <a:spcPts val="600"/>
              </a:spcBef>
              <a:spcAft>
                <a:spcPts val="1800"/>
              </a:spcAft>
            </a:pPr>
            <a:r>
              <a:rPr lang="en-US" altLang="en-US" sz="2800">
                <a:solidFill>
                  <a:schemeClr val="tx1"/>
                </a:solidFill>
              </a:rPr>
              <a:t>Assess all of the civil rights compliance areas. </a:t>
            </a:r>
          </a:p>
          <a:p>
            <a:pPr eaLnBrk="1" hangingPunct="1">
              <a:lnSpc>
                <a:spcPct val="100000"/>
              </a:lnSpc>
              <a:spcBef>
                <a:spcPts val="600"/>
              </a:spcBef>
              <a:spcAft>
                <a:spcPts val="1800"/>
              </a:spcAft>
            </a:pPr>
            <a:r>
              <a:rPr lang="en-US" altLang="en-US" sz="2800">
                <a:solidFill>
                  <a:schemeClr val="tx1"/>
                </a:solidFill>
              </a:rPr>
              <a:t>Sample post-award review questions:</a:t>
            </a:r>
          </a:p>
          <a:p>
            <a:pPr lvl="1" eaLnBrk="1" hangingPunct="1">
              <a:lnSpc>
                <a:spcPct val="100000"/>
              </a:lnSpc>
              <a:spcBef>
                <a:spcPts val="600"/>
              </a:spcBef>
              <a:spcAft>
                <a:spcPts val="1800"/>
              </a:spcAft>
            </a:pPr>
            <a:r>
              <a:rPr lang="en-US" altLang="en-US" sz="2800">
                <a:solidFill>
                  <a:schemeClr val="tx1"/>
                </a:solidFill>
              </a:rPr>
              <a:t>Do printed materials contain the nondiscrimination statement?</a:t>
            </a:r>
          </a:p>
          <a:p>
            <a:pPr eaLnBrk="1" hangingPunct="1">
              <a:lnSpc>
                <a:spcPct val="134000"/>
              </a:lnSpc>
              <a:spcAft>
                <a:spcPts val="600"/>
              </a:spcAft>
            </a:pPr>
            <a:endParaRPr lang="en-US" altLang="en-US" sz="2800">
              <a:solidFill>
                <a:schemeClr val="tx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C67B855E-05ED-96CD-C813-D5780C88E6D1}"/>
              </a:ext>
            </a:extLst>
          </p:cNvPr>
          <p:cNvSpPr>
            <a:spLocks noGrp="1" noChangeArrowheads="1"/>
          </p:cNvSpPr>
          <p:nvPr>
            <p:ph type="title"/>
          </p:nvPr>
        </p:nvSpPr>
        <p:spPr>
          <a:xfrm>
            <a:off x="179388" y="188913"/>
            <a:ext cx="8640762" cy="1368425"/>
          </a:xfrm>
        </p:spPr>
        <p:txBody>
          <a:bodyPr/>
          <a:lstStyle/>
          <a:p>
            <a:pPr algn="ctr" eaLnBrk="1" hangingPunct="1"/>
            <a:r>
              <a:rPr lang="en-US" altLang="en-US">
                <a:solidFill>
                  <a:schemeClr val="tx1"/>
                </a:solidFill>
              </a:rPr>
              <a:t>Routine/Post-Award Compliance Reviews</a:t>
            </a:r>
          </a:p>
        </p:txBody>
      </p:sp>
      <p:sp>
        <p:nvSpPr>
          <p:cNvPr id="192515" name="Content Placeholder 2">
            <a:extLst>
              <a:ext uri="{FF2B5EF4-FFF2-40B4-BE49-F238E27FC236}">
                <a16:creationId xmlns:a16="http://schemas.microsoft.com/office/drawing/2014/main" id="{778244A6-A1FA-6FF0-D64E-135DA650A0A4}"/>
              </a:ext>
            </a:extLst>
          </p:cNvPr>
          <p:cNvSpPr>
            <a:spLocks noGrp="1" noChangeArrowheads="1"/>
          </p:cNvSpPr>
          <p:nvPr>
            <p:ph idx="1"/>
          </p:nvPr>
        </p:nvSpPr>
        <p:spPr>
          <a:xfrm>
            <a:off x="179388" y="1557338"/>
            <a:ext cx="8640762" cy="5111750"/>
          </a:xfrm>
        </p:spPr>
        <p:txBody>
          <a:bodyPr/>
          <a:lstStyle/>
          <a:p>
            <a:pPr lvl="1" eaLnBrk="1" hangingPunct="1">
              <a:lnSpc>
                <a:spcPct val="100000"/>
              </a:lnSpc>
              <a:spcAft>
                <a:spcPts val="1800"/>
              </a:spcAft>
            </a:pPr>
            <a:r>
              <a:rPr lang="en-US" altLang="en-US" sz="2800">
                <a:solidFill>
                  <a:schemeClr val="tx1"/>
                </a:solidFill>
              </a:rPr>
              <a:t>Is the </a:t>
            </a:r>
            <a:r>
              <a:rPr lang="en-US" altLang="en-US" sz="2800" i="1">
                <a:solidFill>
                  <a:schemeClr val="tx1"/>
                </a:solidFill>
              </a:rPr>
              <a:t>And Justice For All </a:t>
            </a:r>
            <a:r>
              <a:rPr lang="en-US" altLang="en-US" sz="2800">
                <a:solidFill>
                  <a:schemeClr val="tx1"/>
                </a:solidFill>
              </a:rPr>
              <a:t>poster displayed appropriately?</a:t>
            </a:r>
          </a:p>
          <a:p>
            <a:pPr lvl="1" eaLnBrk="1" hangingPunct="1">
              <a:lnSpc>
                <a:spcPct val="100000"/>
              </a:lnSpc>
              <a:spcAft>
                <a:spcPts val="1800"/>
              </a:spcAft>
            </a:pPr>
            <a:r>
              <a:rPr lang="en-US" altLang="en-US" sz="2800">
                <a:solidFill>
                  <a:schemeClr val="tx1"/>
                </a:solidFill>
              </a:rPr>
              <a:t>Are program informational materials available to all?</a:t>
            </a:r>
          </a:p>
          <a:p>
            <a:pPr lvl="1" eaLnBrk="1" hangingPunct="1">
              <a:lnSpc>
                <a:spcPct val="100000"/>
              </a:lnSpc>
              <a:spcAft>
                <a:spcPts val="1800"/>
              </a:spcAft>
            </a:pPr>
            <a:r>
              <a:rPr lang="en-US" altLang="en-US" sz="2800">
                <a:solidFill>
                  <a:schemeClr val="tx1"/>
                </a:solidFill>
              </a:rPr>
              <a:t>Is data on race and ethnicity collected appropriately?</a:t>
            </a:r>
          </a:p>
          <a:p>
            <a:pPr lvl="1" eaLnBrk="1" hangingPunct="1">
              <a:lnSpc>
                <a:spcPct val="100000"/>
              </a:lnSpc>
              <a:spcAft>
                <a:spcPts val="1800"/>
              </a:spcAft>
            </a:pPr>
            <a:r>
              <a:rPr lang="en-US" altLang="en-US" sz="2800">
                <a:solidFill>
                  <a:schemeClr val="tx1"/>
                </a:solidFill>
              </a:rPr>
              <a:t>How are applicants and participants advised of their right to file a civil rights complaint of discrimination?</a:t>
            </a:r>
          </a:p>
          <a:p>
            <a:pPr lvl="1" eaLnBrk="1" hangingPunct="1">
              <a:lnSpc>
                <a:spcPct val="100000"/>
              </a:lnSpc>
              <a:spcAft>
                <a:spcPts val="1800"/>
              </a:spcAft>
            </a:pPr>
            <a:r>
              <a:rPr lang="en-US" altLang="en-US" sz="2800">
                <a:solidFill>
                  <a:schemeClr val="tx1"/>
                </a:solidFill>
              </a:rPr>
              <a:t>Are reasonable modifications including auxiliary aids and services appropriately made for people with disabilities?</a:t>
            </a:r>
          </a:p>
          <a:p>
            <a:pPr marL="34925" indent="0" eaLnBrk="1" hangingPunct="1">
              <a:buFont typeface="Corbel" panose="020B0503020204020204" pitchFamily="34" charset="0"/>
              <a:buNone/>
            </a:pPr>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D8E39528-2FDF-0B3E-3A39-D2C0251E4127}"/>
              </a:ext>
            </a:extLst>
          </p:cNvPr>
          <p:cNvSpPr>
            <a:spLocks noGrp="1" noChangeArrowheads="1"/>
          </p:cNvSpPr>
          <p:nvPr>
            <p:ph type="title"/>
          </p:nvPr>
        </p:nvSpPr>
        <p:spPr>
          <a:xfrm>
            <a:off x="250825" y="260350"/>
            <a:ext cx="8785225" cy="1355725"/>
          </a:xfrm>
        </p:spPr>
        <p:txBody>
          <a:bodyPr/>
          <a:lstStyle/>
          <a:p>
            <a:pPr algn="ctr"/>
            <a:r>
              <a:rPr lang="en-US" altLang="en-US">
                <a:solidFill>
                  <a:schemeClr val="tx1"/>
                </a:solidFill>
              </a:rPr>
              <a:t>Routine/Post-Award Compliance Reviews</a:t>
            </a:r>
            <a:endParaRPr lang="en-US" altLang="en-US"/>
          </a:p>
        </p:txBody>
      </p:sp>
      <p:sp>
        <p:nvSpPr>
          <p:cNvPr id="194563" name="Content Placeholder 2">
            <a:extLst>
              <a:ext uri="{FF2B5EF4-FFF2-40B4-BE49-F238E27FC236}">
                <a16:creationId xmlns:a16="http://schemas.microsoft.com/office/drawing/2014/main" id="{91FD2709-8A18-CD17-27A9-4017601CCDB6}"/>
              </a:ext>
            </a:extLst>
          </p:cNvPr>
          <p:cNvSpPr>
            <a:spLocks noGrp="1" noChangeArrowheads="1"/>
          </p:cNvSpPr>
          <p:nvPr>
            <p:ph idx="1"/>
          </p:nvPr>
        </p:nvSpPr>
        <p:spPr>
          <a:xfrm>
            <a:off x="395288" y="1773238"/>
            <a:ext cx="7866062" cy="4322762"/>
          </a:xfrm>
        </p:spPr>
        <p:txBody>
          <a:bodyPr/>
          <a:lstStyle/>
          <a:p>
            <a:pPr>
              <a:spcAft>
                <a:spcPts val="1800"/>
              </a:spcAft>
            </a:pPr>
            <a:r>
              <a:rPr lang="en-US" altLang="en-US" sz="2800">
                <a:solidFill>
                  <a:schemeClr val="tx1"/>
                </a:solidFill>
              </a:rPr>
              <a:t>Are appropriate language assistance services provided?</a:t>
            </a:r>
          </a:p>
          <a:p>
            <a:pPr>
              <a:spcAft>
                <a:spcPts val="1800"/>
              </a:spcAft>
            </a:pPr>
            <a:r>
              <a:rPr lang="en-US" altLang="en-US" sz="2800">
                <a:solidFill>
                  <a:schemeClr val="tx1"/>
                </a:solidFill>
                <a:latin typeface="Segoe UI" panose="020B0502040204020203" pitchFamily="34" charset="0"/>
              </a:rPr>
              <a:t>How are applicants and participants notified of the availability of free language assistance services for individuals with LEP and reasonable modifications and auxiliary aids and services for individuals with disabilities?</a:t>
            </a:r>
            <a:endParaRPr lang="en-US" altLang="en-US" sz="2800">
              <a:solidFill>
                <a:schemeClr val="tx1"/>
              </a:solidFill>
              <a:latin typeface="Arial" panose="020B0604020202020204" pitchFamily="34" charset="0"/>
            </a:endParaRPr>
          </a:p>
          <a:p>
            <a:pPr>
              <a:spcAft>
                <a:spcPts val="1800"/>
              </a:spcAft>
            </a:pPr>
            <a:r>
              <a:rPr lang="en-US" altLang="en-US" sz="2800">
                <a:solidFill>
                  <a:schemeClr val="tx1"/>
                </a:solidFill>
                <a:latin typeface="Segoe UI" panose="020B0502040204020203" pitchFamily="34" charset="0"/>
              </a:rPr>
              <a:t>Does the entity under review have an appropriate complaints processing procedure?</a:t>
            </a:r>
            <a:endParaRPr lang="en-US" altLang="en-US" sz="2800">
              <a:solidFill>
                <a:schemeClr val="tx1"/>
              </a:solidFill>
              <a:latin typeface="Arial" panose="020B0604020202020204" pitchFamily="34" charset="0"/>
            </a:endParaRPr>
          </a:p>
          <a:p>
            <a:pPr>
              <a:spcAft>
                <a:spcPts val="1800"/>
              </a:spcAft>
            </a:pPr>
            <a:endParaRPr lang="en-US" altLang="en-US">
              <a:solidFill>
                <a:schemeClr val="tx1"/>
              </a:solidFill>
            </a:endParaRPr>
          </a:p>
          <a:p>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63E51F86-59B3-E6C8-0F7E-458F70C2D86D}"/>
              </a:ext>
            </a:extLst>
          </p:cNvPr>
          <p:cNvSpPr>
            <a:spLocks noGrp="1" noChangeArrowheads="1"/>
          </p:cNvSpPr>
          <p:nvPr>
            <p:ph type="title"/>
          </p:nvPr>
        </p:nvSpPr>
        <p:spPr>
          <a:xfrm>
            <a:off x="179388" y="404813"/>
            <a:ext cx="8229600" cy="762000"/>
          </a:xfrm>
        </p:spPr>
        <p:txBody>
          <a:bodyPr/>
          <a:lstStyle/>
          <a:p>
            <a:pPr algn="ctr" eaLnBrk="1" hangingPunct="1"/>
            <a:r>
              <a:rPr lang="en-US" altLang="en-US">
                <a:solidFill>
                  <a:schemeClr val="tx1"/>
                </a:solidFill>
              </a:rPr>
              <a:t>Special Compliance Reviews</a:t>
            </a:r>
          </a:p>
        </p:txBody>
      </p:sp>
      <p:sp>
        <p:nvSpPr>
          <p:cNvPr id="196611" name="Content Placeholder 3">
            <a:extLst>
              <a:ext uri="{FF2B5EF4-FFF2-40B4-BE49-F238E27FC236}">
                <a16:creationId xmlns:a16="http://schemas.microsoft.com/office/drawing/2014/main" id="{94F84E1A-4941-09EC-9B92-84DE7FE2C425}"/>
              </a:ext>
            </a:extLst>
          </p:cNvPr>
          <p:cNvSpPr>
            <a:spLocks noGrp="1" noChangeArrowheads="1"/>
          </p:cNvSpPr>
          <p:nvPr>
            <p:ph idx="1"/>
          </p:nvPr>
        </p:nvSpPr>
        <p:spPr>
          <a:xfrm>
            <a:off x="395288" y="1628775"/>
            <a:ext cx="8353425" cy="5040313"/>
          </a:xfrm>
        </p:spPr>
        <p:txBody>
          <a:bodyPr/>
          <a:lstStyle/>
          <a:p>
            <a:pPr eaLnBrk="1" hangingPunct="1">
              <a:lnSpc>
                <a:spcPct val="100000"/>
              </a:lnSpc>
              <a:spcAft>
                <a:spcPts val="1800"/>
              </a:spcAft>
            </a:pPr>
            <a:r>
              <a:rPr lang="en-US" altLang="en-US" sz="2800">
                <a:solidFill>
                  <a:schemeClr val="tx1"/>
                </a:solidFill>
              </a:rPr>
              <a:t>Conducted by USDA’s Office of the Assistant Secretary for Civil Rights independently or in conjunction with FNS program or civil rights staff</a:t>
            </a:r>
          </a:p>
          <a:p>
            <a:pPr eaLnBrk="1" hangingPunct="1">
              <a:lnSpc>
                <a:spcPct val="100000"/>
              </a:lnSpc>
              <a:spcAft>
                <a:spcPts val="1800"/>
              </a:spcAft>
            </a:pPr>
            <a:r>
              <a:rPr lang="en-US" altLang="en-US" sz="2800">
                <a:solidFill>
                  <a:schemeClr val="tx1"/>
                </a:solidFill>
              </a:rPr>
              <a:t>May be scheduled or unscheduled</a:t>
            </a:r>
          </a:p>
          <a:p>
            <a:pPr eaLnBrk="1" hangingPunct="1">
              <a:lnSpc>
                <a:spcPct val="100000"/>
              </a:lnSpc>
              <a:spcAft>
                <a:spcPts val="1800"/>
              </a:spcAft>
            </a:pPr>
            <a:r>
              <a:rPr lang="en-US" altLang="en-US" sz="2800">
                <a:solidFill>
                  <a:schemeClr val="tx1"/>
                </a:solidFill>
              </a:rPr>
              <a:t>To follow-up on previous findings of noncompliance</a:t>
            </a:r>
          </a:p>
          <a:p>
            <a:pPr eaLnBrk="1" hangingPunct="1">
              <a:lnSpc>
                <a:spcPct val="100000"/>
              </a:lnSpc>
              <a:spcAft>
                <a:spcPts val="1800"/>
              </a:spcAft>
            </a:pPr>
            <a:r>
              <a:rPr lang="en-US" altLang="en-US" sz="2800">
                <a:solidFill>
                  <a:schemeClr val="tx1"/>
                </a:solidFill>
              </a:rPr>
              <a:t>To investigate reports of noncompliance by other agencies, media, or grassroots organizations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C6FCB61A-8983-6922-2FAE-7CF059CC6B84}"/>
              </a:ext>
            </a:extLst>
          </p:cNvPr>
          <p:cNvSpPr>
            <a:spLocks noGrp="1" noChangeArrowheads="1"/>
          </p:cNvSpPr>
          <p:nvPr>
            <p:ph type="title"/>
          </p:nvPr>
        </p:nvSpPr>
        <p:spPr>
          <a:xfrm>
            <a:off x="179388" y="84138"/>
            <a:ext cx="8785225" cy="1355725"/>
          </a:xfrm>
        </p:spPr>
        <p:txBody>
          <a:bodyPr/>
          <a:lstStyle/>
          <a:p>
            <a:pPr algn="ctr" eaLnBrk="1" hangingPunct="1"/>
            <a:r>
              <a:rPr lang="en-US" altLang="en-US">
                <a:solidFill>
                  <a:schemeClr val="tx1"/>
                </a:solidFill>
              </a:rPr>
              <a:t>Special Compliance Reviews</a:t>
            </a:r>
          </a:p>
        </p:txBody>
      </p:sp>
      <p:sp>
        <p:nvSpPr>
          <p:cNvPr id="198659" name="Content Placeholder 2">
            <a:extLst>
              <a:ext uri="{FF2B5EF4-FFF2-40B4-BE49-F238E27FC236}">
                <a16:creationId xmlns:a16="http://schemas.microsoft.com/office/drawing/2014/main" id="{D468696B-D2BE-4A71-7081-8DC767349344}"/>
              </a:ext>
            </a:extLst>
          </p:cNvPr>
          <p:cNvSpPr>
            <a:spLocks noGrp="1" noChangeArrowheads="1"/>
          </p:cNvSpPr>
          <p:nvPr>
            <p:ph idx="1"/>
          </p:nvPr>
        </p:nvSpPr>
        <p:spPr>
          <a:xfrm>
            <a:off x="531813" y="2133600"/>
            <a:ext cx="8080375" cy="3962400"/>
          </a:xfrm>
        </p:spPr>
        <p:txBody>
          <a:bodyPr/>
          <a:lstStyle/>
          <a:p>
            <a:pPr eaLnBrk="1" hangingPunct="1">
              <a:lnSpc>
                <a:spcPct val="100000"/>
              </a:lnSpc>
              <a:spcAft>
                <a:spcPts val="1800"/>
              </a:spcAft>
            </a:pPr>
            <a:r>
              <a:rPr lang="en-US" altLang="en-US" sz="2800">
                <a:solidFill>
                  <a:schemeClr val="tx1"/>
                </a:solidFill>
              </a:rPr>
              <a:t>May be specific to an incident or policy</a:t>
            </a:r>
          </a:p>
          <a:p>
            <a:pPr eaLnBrk="1" hangingPunct="1">
              <a:lnSpc>
                <a:spcPct val="100000"/>
              </a:lnSpc>
              <a:spcAft>
                <a:spcPts val="1800"/>
              </a:spcAft>
            </a:pPr>
            <a:r>
              <a:rPr lang="en-US" altLang="en-US" sz="2800">
                <a:solidFill>
                  <a:schemeClr val="tx1"/>
                </a:solidFill>
              </a:rPr>
              <a:t>History of statistical underrepresentation of particular group(s)</a:t>
            </a:r>
          </a:p>
          <a:p>
            <a:pPr eaLnBrk="1" hangingPunct="1">
              <a:lnSpc>
                <a:spcPct val="100000"/>
              </a:lnSpc>
              <a:spcAft>
                <a:spcPts val="1800"/>
              </a:spcAft>
            </a:pPr>
            <a:r>
              <a:rPr lang="en-US" altLang="en-US" sz="2800">
                <a:solidFill>
                  <a:schemeClr val="tx1"/>
                </a:solidFill>
              </a:rPr>
              <a:t>Pattern of complaints of discrimination</a:t>
            </a:r>
          </a:p>
          <a:p>
            <a:pPr eaLnBrk="1" hangingPunct="1"/>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108EF1F9-37BB-6451-3A0C-CB835C8A47BB}"/>
              </a:ext>
            </a:extLst>
          </p:cNvPr>
          <p:cNvSpPr>
            <a:spLocks noGrp="1" noChangeArrowheads="1"/>
          </p:cNvSpPr>
          <p:nvPr>
            <p:ph type="title"/>
          </p:nvPr>
        </p:nvSpPr>
        <p:spPr>
          <a:xfrm>
            <a:off x="471488" y="260350"/>
            <a:ext cx="8229600" cy="762000"/>
          </a:xfrm>
        </p:spPr>
        <p:txBody>
          <a:bodyPr/>
          <a:lstStyle/>
          <a:p>
            <a:pPr algn="ctr" eaLnBrk="1" hangingPunct="1"/>
            <a:r>
              <a:rPr lang="en-US" altLang="en-US">
                <a:solidFill>
                  <a:schemeClr val="tx1"/>
                </a:solidFill>
              </a:rPr>
              <a:t>Resolution of Noncompliance</a:t>
            </a:r>
          </a:p>
        </p:txBody>
      </p:sp>
      <p:sp>
        <p:nvSpPr>
          <p:cNvPr id="200707" name="Content Placeholder 3">
            <a:extLst>
              <a:ext uri="{FF2B5EF4-FFF2-40B4-BE49-F238E27FC236}">
                <a16:creationId xmlns:a16="http://schemas.microsoft.com/office/drawing/2014/main" id="{66AF781E-B52C-3DB7-762D-F8DBAB4418A1}"/>
              </a:ext>
            </a:extLst>
          </p:cNvPr>
          <p:cNvSpPr>
            <a:spLocks noGrp="1" noChangeArrowheads="1"/>
          </p:cNvSpPr>
          <p:nvPr>
            <p:ph idx="1"/>
          </p:nvPr>
        </p:nvSpPr>
        <p:spPr>
          <a:xfrm>
            <a:off x="471488" y="1196975"/>
            <a:ext cx="8172450" cy="5545138"/>
          </a:xfrm>
        </p:spPr>
        <p:txBody>
          <a:bodyPr/>
          <a:lstStyle/>
          <a:p>
            <a:pPr eaLnBrk="1" hangingPunct="1">
              <a:lnSpc>
                <a:spcPct val="100000"/>
              </a:lnSpc>
              <a:spcAft>
                <a:spcPts val="1800"/>
              </a:spcAft>
            </a:pPr>
            <a:r>
              <a:rPr lang="en-US" altLang="en-US" sz="2600" dirty="0">
                <a:solidFill>
                  <a:schemeClr val="tx1"/>
                </a:solidFill>
              </a:rPr>
              <a:t>A factual finding that any civil rights requirement, as provided by law, regulation, policy, instruction, or guidelines, is not being adhered to by a state agency, local agency or sub-recipient agency.</a:t>
            </a:r>
          </a:p>
          <a:p>
            <a:pPr eaLnBrk="1" hangingPunct="1">
              <a:lnSpc>
                <a:spcPct val="100000"/>
              </a:lnSpc>
              <a:spcAft>
                <a:spcPts val="1800"/>
              </a:spcAft>
            </a:pPr>
            <a:r>
              <a:rPr lang="en-US" altLang="en-US" sz="2600" dirty="0">
                <a:solidFill>
                  <a:schemeClr val="tx1"/>
                </a:solidFill>
              </a:rPr>
              <a:t>Steps must be taken immediately to obtain </a:t>
            </a:r>
            <a:r>
              <a:rPr lang="en-US" altLang="en-US" sz="2600" u="sng" dirty="0">
                <a:solidFill>
                  <a:schemeClr val="tx1"/>
                </a:solidFill>
              </a:rPr>
              <a:t>voluntary</a:t>
            </a:r>
            <a:r>
              <a:rPr lang="en-US" altLang="en-US" sz="2600" dirty="0">
                <a:solidFill>
                  <a:schemeClr val="tx1"/>
                </a:solidFill>
              </a:rPr>
              <a:t> compliance.</a:t>
            </a:r>
          </a:p>
          <a:p>
            <a:pPr eaLnBrk="1" hangingPunct="1">
              <a:lnSpc>
                <a:spcPct val="100000"/>
              </a:lnSpc>
              <a:spcAft>
                <a:spcPts val="1800"/>
              </a:spcAft>
            </a:pPr>
            <a:r>
              <a:rPr lang="en-US" altLang="en-US" sz="2600" dirty="0">
                <a:solidFill>
                  <a:schemeClr val="tx1"/>
                </a:solidFill>
              </a:rPr>
              <a:t>A finding’s effective date is the date of notice to the reviewed entity – notifying FNS CRD when corrective actions are outstanding in accordance with FNS Instruction 113-1.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FA746D0C-71AA-74DB-6738-11C456B349C6}"/>
              </a:ext>
            </a:extLst>
          </p:cNvPr>
          <p:cNvSpPr>
            <a:spLocks noGrp="1" noChangeArrowheads="1"/>
          </p:cNvSpPr>
          <p:nvPr>
            <p:ph type="title"/>
          </p:nvPr>
        </p:nvSpPr>
        <p:spPr>
          <a:xfrm>
            <a:off x="838200" y="404813"/>
            <a:ext cx="7407275" cy="1357312"/>
          </a:xfrm>
        </p:spPr>
        <p:txBody>
          <a:bodyPr/>
          <a:lstStyle/>
          <a:p>
            <a:pPr algn="ctr" eaLnBrk="1" hangingPunct="1"/>
            <a:r>
              <a:rPr lang="en-US" altLang="en-US" dirty="0">
                <a:solidFill>
                  <a:schemeClr val="tx1"/>
                </a:solidFill>
              </a:rPr>
              <a:t>Verification of Citizenship or Immigration Status</a:t>
            </a:r>
          </a:p>
        </p:txBody>
      </p:sp>
      <p:sp>
        <p:nvSpPr>
          <p:cNvPr id="193539" name="Content Placeholder 2">
            <a:extLst>
              <a:ext uri="{FF2B5EF4-FFF2-40B4-BE49-F238E27FC236}">
                <a16:creationId xmlns:a16="http://schemas.microsoft.com/office/drawing/2014/main" id="{0521DB68-6CC3-4CBB-BFB7-6782022E74CA}"/>
              </a:ext>
            </a:extLst>
          </p:cNvPr>
          <p:cNvSpPr>
            <a:spLocks noGrp="1" noChangeArrowheads="1"/>
          </p:cNvSpPr>
          <p:nvPr>
            <p:ph idx="1"/>
          </p:nvPr>
        </p:nvSpPr>
        <p:spPr>
          <a:xfrm>
            <a:off x="427038" y="1761977"/>
            <a:ext cx="8229600" cy="4259411"/>
          </a:xfrm>
        </p:spPr>
        <p:txBody>
          <a:bodyPr/>
          <a:lstStyle/>
          <a:p>
            <a:pPr eaLnBrk="1" hangingPunct="1">
              <a:defRPr/>
            </a:pPr>
            <a:r>
              <a:rPr lang="en-US" altLang="en-US" b="1" dirty="0">
                <a:solidFill>
                  <a:schemeClr val="tx1"/>
                </a:solidFill>
              </a:rPr>
              <a:t>This issue should never give rise to discrimination</a:t>
            </a:r>
            <a:r>
              <a:rPr lang="en-US" altLang="en-US" dirty="0">
                <a:solidFill>
                  <a:schemeClr val="tx1"/>
                </a:solidFill>
              </a:rPr>
              <a:t>.</a:t>
            </a:r>
          </a:p>
          <a:p>
            <a:pPr eaLnBrk="1" hangingPunct="1">
              <a:defRPr/>
            </a:pPr>
            <a:r>
              <a:rPr lang="en-US" dirty="0">
                <a:solidFill>
                  <a:schemeClr val="tx1"/>
                </a:solidFill>
              </a:rPr>
              <a:t>Under Federal law, States and local educational agencies are obligated to provide all children – regardless of immigration status – with equal access to public education at the elementary and secondary level. </a:t>
            </a:r>
          </a:p>
          <a:p>
            <a:pPr eaLnBrk="1" hangingPunct="1">
              <a:defRPr/>
            </a:pPr>
            <a:r>
              <a:rPr lang="en-US" dirty="0">
                <a:solidFill>
                  <a:schemeClr val="tx1"/>
                </a:solidFill>
              </a:rPr>
              <a:t>This includes children such as unaccompanied children who may be involved in immigration proceedings. </a:t>
            </a:r>
          </a:p>
          <a:p>
            <a:pPr eaLnBrk="1" hangingPunct="1">
              <a:defRPr/>
            </a:pPr>
            <a:r>
              <a:rPr lang="en-US" dirty="0">
                <a:solidFill>
                  <a:schemeClr val="tx1"/>
                </a:solidFill>
              </a:rPr>
              <a:t>The U.S. Departments of Education and Justice published a </a:t>
            </a:r>
            <a:r>
              <a:rPr lang="en-US" dirty="0">
                <a:solidFill>
                  <a:schemeClr val="tx1"/>
                </a:solidFill>
                <a:hlinkClick r:id="rId3">
                  <a:extLst>
                    <a:ext uri="{A12FA001-AC4F-418D-AE19-62706E023703}">
                      <ahyp:hlinkClr xmlns:ahyp="http://schemas.microsoft.com/office/drawing/2018/hyperlinkcolor" val="tx"/>
                    </a:ext>
                  </a:extLst>
                </a:hlinkClick>
              </a:rPr>
              <a:t>joint guidance letter</a:t>
            </a:r>
            <a:r>
              <a:rPr lang="en-US" dirty="0">
                <a:solidFill>
                  <a:schemeClr val="tx1"/>
                </a:solidFill>
              </a:rPr>
              <a:t> [</a:t>
            </a:r>
            <a:r>
              <a:rPr lang="en-US" b="1" dirty="0">
                <a:solidFill>
                  <a:schemeClr val="tx1"/>
                </a:solidFill>
              </a:rPr>
              <a:t>PDF</a:t>
            </a:r>
            <a:r>
              <a:rPr lang="en-US" dirty="0">
                <a:solidFill>
                  <a:schemeClr val="tx1"/>
                </a:solidFill>
              </a:rPr>
              <a:t>, 171KB] at </a:t>
            </a:r>
            <a:r>
              <a:rPr lang="en-US" dirty="0">
                <a:solidFill>
                  <a:schemeClr val="accent4">
                    <a:lumMod val="75000"/>
                  </a:schemeClr>
                </a:solidFill>
                <a:hlinkClick r:id="rId3">
                  <a:extLst>
                    <a:ext uri="{A12FA001-AC4F-418D-AE19-62706E023703}">
                      <ahyp:hlinkClr xmlns:ahyp="http://schemas.microsoft.com/office/drawing/2018/hyperlinkcolor" val="tx"/>
                    </a:ext>
                  </a:extLst>
                </a:hlinkClick>
              </a:rPr>
              <a:t>https://www2.ed.gov/about/offices/list/ocr/letters/colleague-201405.pdf</a:t>
            </a:r>
            <a:r>
              <a:rPr lang="en-US" dirty="0">
                <a:solidFill>
                  <a:schemeClr val="accent4">
                    <a:lumMod val="75000"/>
                  </a:schemeClr>
                </a:solidFill>
              </a:rPr>
              <a:t>), </a:t>
            </a:r>
            <a:r>
              <a:rPr lang="en-US" dirty="0">
                <a:solidFill>
                  <a:schemeClr val="tx1"/>
                </a:solidFill>
              </a:rPr>
              <a:t>a </a:t>
            </a:r>
            <a:r>
              <a:rPr lang="en-US" dirty="0">
                <a:solidFill>
                  <a:schemeClr val="tx1"/>
                </a:solidFill>
                <a:hlinkClick r:id="rId4">
                  <a:extLst>
                    <a:ext uri="{A12FA001-AC4F-418D-AE19-62706E023703}">
                      <ahyp:hlinkClr xmlns:ahyp="http://schemas.microsoft.com/office/drawing/2018/hyperlinkcolor" val="tx"/>
                    </a:ext>
                  </a:extLst>
                </a:hlinkClick>
              </a:rPr>
              <a:t>fact sheet</a:t>
            </a:r>
            <a:r>
              <a:rPr lang="en-US" dirty="0">
                <a:solidFill>
                  <a:schemeClr val="tx1"/>
                </a:solidFill>
              </a:rPr>
              <a:t> [</a:t>
            </a:r>
            <a:r>
              <a:rPr lang="en-US" b="1" dirty="0">
                <a:solidFill>
                  <a:schemeClr val="tx1"/>
                </a:solidFill>
              </a:rPr>
              <a:t>PDF</a:t>
            </a:r>
            <a:r>
              <a:rPr lang="en-US" dirty="0">
                <a:solidFill>
                  <a:schemeClr val="tx1"/>
                </a:solidFill>
              </a:rPr>
              <a:t>, 568KB] at </a:t>
            </a:r>
            <a:r>
              <a:rPr lang="en-US" dirty="0">
                <a:solidFill>
                  <a:srgbClr val="B2B2B2"/>
                </a:solidFill>
                <a:hlinkClick r:id="rId4">
                  <a:extLst>
                    <a:ext uri="{A12FA001-AC4F-418D-AE19-62706E023703}">
                      <ahyp:hlinkClr xmlns:ahyp="http://schemas.microsoft.com/office/drawing/2018/hyperlinkcolor" val="tx"/>
                    </a:ext>
                  </a:extLst>
                </a:hlinkClick>
              </a:rPr>
              <a:t> </a:t>
            </a:r>
            <a:r>
              <a:rPr lang="en-US" dirty="0">
                <a:solidFill>
                  <a:schemeClr val="accent4">
                    <a:lumMod val="75000"/>
                  </a:schemeClr>
                </a:solidFill>
                <a:hlinkClick r:id="rId4">
                  <a:extLst>
                    <a:ext uri="{A12FA001-AC4F-418D-AE19-62706E023703}">
                      <ahyp:hlinkClr xmlns:ahyp="http://schemas.microsoft.com/office/drawing/2018/hyperlinkcolor" val="tx"/>
                    </a:ext>
                  </a:extLst>
                </a:hlinkClick>
              </a:rPr>
              <a:t>https://www2.ed.gov/about/offices/list/ocr/docs/dcl-factsheet-201405.pdf</a:t>
            </a:r>
            <a:r>
              <a:rPr lang="en-US" dirty="0"/>
              <a:t>,</a:t>
            </a:r>
            <a:r>
              <a:rPr lang="en-US" dirty="0">
                <a:solidFill>
                  <a:schemeClr val="tx1"/>
                </a:solidFill>
              </a:rPr>
              <a:t> and a set of </a:t>
            </a:r>
            <a:r>
              <a:rPr lang="en-US" dirty="0">
                <a:solidFill>
                  <a:schemeClr val="tx1"/>
                </a:solidFill>
                <a:hlinkClick r:id="rId5">
                  <a:extLst>
                    <a:ext uri="{A12FA001-AC4F-418D-AE19-62706E023703}">
                      <ahyp:hlinkClr xmlns:ahyp="http://schemas.microsoft.com/office/drawing/2018/hyperlinkcolor" val="tx"/>
                    </a:ext>
                  </a:extLst>
                </a:hlinkClick>
              </a:rPr>
              <a:t>Questions and Answers</a:t>
            </a:r>
            <a:r>
              <a:rPr lang="en-US" dirty="0">
                <a:solidFill>
                  <a:schemeClr val="tx1"/>
                </a:solidFill>
              </a:rPr>
              <a:t> [</a:t>
            </a:r>
            <a:r>
              <a:rPr lang="en-US" b="1" dirty="0">
                <a:solidFill>
                  <a:schemeClr val="tx1"/>
                </a:solidFill>
              </a:rPr>
              <a:t>PDF</a:t>
            </a:r>
            <a:r>
              <a:rPr lang="en-US" dirty="0">
                <a:solidFill>
                  <a:schemeClr val="tx1"/>
                </a:solidFill>
              </a:rPr>
              <a:t>, 311KB] at</a:t>
            </a:r>
            <a:r>
              <a:rPr lang="en-US" dirty="0">
                <a:solidFill>
                  <a:srgbClr val="B2B2B2"/>
                </a:solidFill>
                <a:hlinkClick r:id="rId5">
                  <a:extLst>
                    <a:ext uri="{A12FA001-AC4F-418D-AE19-62706E023703}">
                      <ahyp:hlinkClr xmlns:ahyp="http://schemas.microsoft.com/office/drawing/2018/hyperlinkcolor" val="tx"/>
                    </a:ext>
                  </a:extLst>
                </a:hlinkClick>
              </a:rPr>
              <a:t> </a:t>
            </a:r>
            <a:r>
              <a:rPr lang="en-US" dirty="0">
                <a:solidFill>
                  <a:schemeClr val="accent4">
                    <a:lumMod val="75000"/>
                  </a:schemeClr>
                </a:solidFill>
                <a:hlinkClick r:id="rId5">
                  <a:extLst>
                    <a:ext uri="{A12FA001-AC4F-418D-AE19-62706E023703}">
                      <ahyp:hlinkClr xmlns:ahyp="http://schemas.microsoft.com/office/drawing/2018/hyperlinkcolor" val="tx"/>
                    </a:ext>
                  </a:extLst>
                </a:hlinkClick>
              </a:rPr>
              <a:t>https://www2.ed.gov/policy/rights/guid/unaccompanied-children-2.pdf</a:t>
            </a:r>
            <a:r>
              <a:rPr lang="en-US" dirty="0">
                <a:solidFill>
                  <a:schemeClr val="accent4">
                    <a:lumMod val="75000"/>
                  </a:schemeClr>
                </a:solidFill>
              </a:rPr>
              <a:t> </a:t>
            </a:r>
            <a:r>
              <a:rPr lang="en-US" dirty="0">
                <a:solidFill>
                  <a:schemeClr val="tx1"/>
                </a:solidFill>
              </a:rPr>
              <a:t>on this topic.</a:t>
            </a:r>
            <a:endParaRPr lang="en-US" altLang="en-US" dirty="0">
              <a:solidFill>
                <a:schemeClr val="tx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B10F050-92B6-D79C-FA73-9F68EB364A80}"/>
              </a:ext>
            </a:extLst>
          </p:cNvPr>
          <p:cNvSpPr>
            <a:spLocks noChangeArrowheads="1"/>
          </p:cNvSpPr>
          <p:nvPr/>
        </p:nvSpPr>
        <p:spPr bwMode="auto">
          <a:xfrm>
            <a:off x="107950" y="1773238"/>
            <a:ext cx="8458200" cy="5170487"/>
          </a:xfrm>
          <a:prstGeom prst="rect">
            <a:avLst/>
          </a:prstGeom>
          <a:noFill/>
          <a:ln>
            <a:noFill/>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defRPr/>
            </a:pPr>
            <a:r>
              <a:rPr lang="en-US" sz="1200" dirty="0">
                <a:solidFill>
                  <a:srgbClr val="1B1B1B"/>
                </a:solidFill>
                <a:latin typeface="Source Sans Pro Web"/>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a:defRPr/>
            </a:pPr>
            <a:endParaRPr lang="en-US" sz="1200" dirty="0">
              <a:solidFill>
                <a:srgbClr val="1B1B1B"/>
              </a:solidFill>
              <a:latin typeface="Source Sans Pro Web"/>
            </a:endParaRPr>
          </a:p>
          <a:p>
            <a:pPr>
              <a:defRPr/>
            </a:pPr>
            <a:r>
              <a:rPr lang="en-US" sz="1200" dirty="0">
                <a:solidFill>
                  <a:srgbClr val="1B1B1B"/>
                </a:solidFill>
                <a:latin typeface="Source Sans Pro Web"/>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a:defRPr/>
            </a:pPr>
            <a:endParaRPr lang="en-US" sz="1200" dirty="0">
              <a:solidFill>
                <a:srgbClr val="1B1B1B"/>
              </a:solidFill>
              <a:latin typeface="Source Sans Pro Web"/>
            </a:endParaRPr>
          </a:p>
          <a:p>
            <a:pPr>
              <a:defRPr/>
            </a:pPr>
            <a:r>
              <a:rPr lang="en-US" sz="1200" dirty="0">
                <a:solidFill>
                  <a:srgbClr val="1B1B1B"/>
                </a:solidFill>
                <a:latin typeface="Source Sans Pro Web"/>
              </a:rPr>
              <a:t>To file a program discrimination complaint, a Complainant should complete a Form AD-3027, USDA Program Discrimination Complaint Form which can be obtained online at: </a:t>
            </a:r>
            <a:r>
              <a:rPr lang="en-US" sz="1200" dirty="0">
                <a:solidFill>
                  <a:schemeClr val="accent4">
                    <a:lumMod val="75000"/>
                  </a:schemeClr>
                </a:solidFill>
                <a:latin typeface="Source Sans Pro Web"/>
                <a:hlinkClick r:id="rId3">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dirty="0">
                <a:solidFill>
                  <a:schemeClr val="accent4">
                    <a:lumMod val="75000"/>
                  </a:schemeClr>
                </a:solidFill>
                <a:latin typeface="Source Sans Pro Web"/>
              </a:rPr>
              <a:t>, </a:t>
            </a:r>
            <a:r>
              <a:rPr lang="en-US" sz="1200" dirty="0">
                <a:solidFill>
                  <a:srgbClr val="1B1B1B"/>
                </a:solidFill>
                <a:latin typeface="Source Sans Pro Web"/>
              </a:rPr>
              <a:t>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buFont typeface="+mj-lt"/>
              <a:buAutoNum type="arabicPeriod"/>
              <a:defRPr/>
            </a:pPr>
            <a:r>
              <a:rPr lang="en-US" sz="1200" b="1" dirty="0">
                <a:solidFill>
                  <a:srgbClr val="1B1B1B"/>
                </a:solidFill>
                <a:latin typeface="Source Sans Pro Web"/>
              </a:rPr>
              <a:t>   mail:</a:t>
            </a:r>
            <a:br>
              <a:rPr lang="en-US" sz="1200" dirty="0">
                <a:solidFill>
                  <a:srgbClr val="1B1B1B"/>
                </a:solidFill>
                <a:latin typeface="Source Sans Pro Web"/>
              </a:rPr>
            </a:br>
            <a:r>
              <a:rPr lang="en-US" sz="1200" dirty="0">
                <a:solidFill>
                  <a:srgbClr val="1B1B1B"/>
                </a:solidFill>
                <a:latin typeface="Source Sans Pro Web"/>
              </a:rPr>
              <a:t>      U.S. Department of Agriculture</a:t>
            </a:r>
            <a:br>
              <a:rPr lang="en-US" sz="1200" dirty="0">
                <a:solidFill>
                  <a:srgbClr val="1B1B1B"/>
                </a:solidFill>
                <a:latin typeface="Source Sans Pro Web"/>
              </a:rPr>
            </a:br>
            <a:r>
              <a:rPr lang="en-US" sz="1200" dirty="0">
                <a:solidFill>
                  <a:srgbClr val="1B1B1B"/>
                </a:solidFill>
                <a:latin typeface="Source Sans Pro Web"/>
              </a:rPr>
              <a:t>      Office of the Assistant Secretary for Civil Rights</a:t>
            </a:r>
            <a:br>
              <a:rPr lang="en-US" sz="1200" dirty="0">
                <a:solidFill>
                  <a:srgbClr val="1B1B1B"/>
                </a:solidFill>
                <a:latin typeface="Source Sans Pro Web"/>
              </a:rPr>
            </a:br>
            <a:r>
              <a:rPr lang="en-US" sz="1200" dirty="0">
                <a:solidFill>
                  <a:srgbClr val="1B1B1B"/>
                </a:solidFill>
                <a:latin typeface="Source Sans Pro Web"/>
              </a:rPr>
              <a:t>      1400 Independence Avenue, SW</a:t>
            </a:r>
            <a:br>
              <a:rPr lang="en-US" sz="1200" dirty="0">
                <a:solidFill>
                  <a:srgbClr val="1B1B1B"/>
                </a:solidFill>
                <a:latin typeface="Source Sans Pro Web"/>
              </a:rPr>
            </a:br>
            <a:r>
              <a:rPr lang="en-US" sz="1200" dirty="0">
                <a:solidFill>
                  <a:srgbClr val="1B1B1B"/>
                </a:solidFill>
                <a:latin typeface="Source Sans Pro Web"/>
              </a:rPr>
              <a:t>      Washington, D.C. 20250-9410; or</a:t>
            </a:r>
          </a:p>
          <a:p>
            <a:pPr marL="228600" indent="-228600">
              <a:buFontTx/>
              <a:buAutoNum type="arabicPeriod" startAt="2"/>
              <a:defRPr/>
            </a:pPr>
            <a:r>
              <a:rPr lang="en-US" sz="1200" b="1" dirty="0">
                <a:solidFill>
                  <a:srgbClr val="1B1B1B"/>
                </a:solidFill>
                <a:latin typeface="Source Sans Pro Web"/>
              </a:rPr>
              <a:t> fax:  </a:t>
            </a:r>
            <a:r>
              <a:rPr lang="en-US" sz="1200" dirty="0">
                <a:solidFill>
                  <a:srgbClr val="1B1B1B"/>
                </a:solidFill>
                <a:latin typeface="Source Sans Pro Web"/>
              </a:rPr>
              <a:t>(833) 256-1665 or (202) 690-7442; or</a:t>
            </a:r>
          </a:p>
          <a:p>
            <a:pPr>
              <a:defRPr/>
            </a:pPr>
            <a:r>
              <a:rPr lang="en-US" sz="1200" b="1" dirty="0">
                <a:solidFill>
                  <a:srgbClr val="1B1B1B"/>
                </a:solidFill>
                <a:latin typeface="Source Sans Pro Web"/>
              </a:rPr>
              <a:t>3.   email:</a:t>
            </a:r>
            <a:r>
              <a:rPr lang="en-US" sz="1200" dirty="0">
                <a:solidFill>
                  <a:srgbClr val="1B1B1B"/>
                </a:solidFill>
                <a:latin typeface="Source Sans Pro Web"/>
              </a:rPr>
              <a:t>  </a:t>
            </a:r>
            <a:r>
              <a:rPr lang="en-US" sz="1200" dirty="0">
                <a:solidFill>
                  <a:schemeClr val="accent4">
                    <a:lumMod val="75000"/>
                  </a:schemeClr>
                </a:solidFill>
                <a:latin typeface="Source Sans Pro Web"/>
                <a:hlinkClick r:id="rId4">
                  <a:extLst>
                    <a:ext uri="{A12FA001-AC4F-418D-AE19-62706E023703}">
                      <ahyp:hlinkClr xmlns:ahyp="http://schemas.microsoft.com/office/drawing/2018/hyperlinkcolor" val="tx"/>
                    </a:ext>
                  </a:extLst>
                </a:hlinkClick>
              </a:rPr>
              <a:t>program.intake@usda.gov</a:t>
            </a:r>
            <a:endParaRPr lang="en-US" sz="1200" dirty="0">
              <a:solidFill>
                <a:schemeClr val="accent4">
                  <a:lumMod val="75000"/>
                </a:schemeClr>
              </a:solidFill>
              <a:latin typeface="Source Sans Pro Web"/>
            </a:endParaRPr>
          </a:p>
          <a:p>
            <a:pPr eaLnBrk="1" hangingPunct="1">
              <a:defRPr/>
            </a:pPr>
            <a:endParaRPr lang="en-US" altLang="en-US" sz="1200" dirty="0">
              <a:latin typeface="Arial" panose="020B0604020202020204" pitchFamily="34" charset="0"/>
              <a:cs typeface="Arial" panose="020B0604020202020204" pitchFamily="34" charset="0"/>
            </a:endParaRPr>
          </a:p>
          <a:p>
            <a:pPr eaLnBrk="1" hangingPunct="1">
              <a:defRPr/>
            </a:pPr>
            <a:r>
              <a:rPr lang="en-US" altLang="en-US" sz="1200" dirty="0">
                <a:latin typeface="Arial" panose="020B0604020202020204" pitchFamily="34" charset="0"/>
                <a:cs typeface="Arial" panose="020B0604020202020204" pitchFamily="34" charset="0"/>
              </a:rPr>
              <a:t>This institution is an equal opportunity provider.</a:t>
            </a:r>
          </a:p>
          <a:p>
            <a:pPr eaLnBrk="1" hangingPunct="1">
              <a:defRPr/>
            </a:pPr>
            <a:r>
              <a:rPr lang="en-US" altLang="en-US" dirty="0">
                <a:latin typeface="Arial" panose="020B0604020202020204" pitchFamily="34" charset="0"/>
                <a:cs typeface="Arial" panose="020B0604020202020204" pitchFamily="34" charset="0"/>
              </a:rPr>
              <a:t> </a:t>
            </a:r>
          </a:p>
        </p:txBody>
      </p:sp>
      <p:sp>
        <p:nvSpPr>
          <p:cNvPr id="204803" name="Title 1">
            <a:extLst>
              <a:ext uri="{FF2B5EF4-FFF2-40B4-BE49-F238E27FC236}">
                <a16:creationId xmlns:a16="http://schemas.microsoft.com/office/drawing/2014/main" id="{BAA86421-8657-FFFE-7D1D-2C0F68C81899}"/>
              </a:ext>
            </a:extLst>
          </p:cNvPr>
          <p:cNvSpPr>
            <a:spLocks noGrp="1" noChangeArrowheads="1"/>
          </p:cNvSpPr>
          <p:nvPr>
            <p:ph type="title"/>
          </p:nvPr>
        </p:nvSpPr>
        <p:spPr>
          <a:xfrm>
            <a:off x="444500" y="685800"/>
            <a:ext cx="8229600" cy="762000"/>
          </a:xfrm>
        </p:spPr>
        <p:txBody>
          <a:bodyPr/>
          <a:lstStyle/>
          <a:p>
            <a:pPr algn="ctr" eaLnBrk="1" hangingPunct="1"/>
            <a:r>
              <a:rPr lang="en-US" altLang="en-US" sz="3600" dirty="0">
                <a:solidFill>
                  <a:schemeClr val="tx1"/>
                </a:solidFill>
              </a:rPr>
              <a:t>Nondiscrimination Statement</a:t>
            </a: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BD636169BC4949830EC19200161F76" ma:contentTypeVersion="13" ma:contentTypeDescription="Create a new document." ma:contentTypeScope="" ma:versionID="ff00f4753a16bb8738d4f5a2ecdb48c6">
  <xsd:schema xmlns:xsd="http://www.w3.org/2001/XMLSchema" xmlns:xs="http://www.w3.org/2001/XMLSchema" xmlns:p="http://schemas.microsoft.com/office/2006/metadata/properties" xmlns:ns1="http://schemas.microsoft.com/sharepoint/v3" xmlns:ns3="b2c5ab5c-a418-42bf-aa93-afce4903dab0" xmlns:ns4="2e45aec4-043f-4308-ad34-60a9bf4b068e" targetNamespace="http://schemas.microsoft.com/office/2006/metadata/properties" ma:root="true" ma:fieldsID="13da47226318c572a79d4e509b31c0e6" ns1:_="" ns3:_="" ns4:_="">
    <xsd:import namespace="http://schemas.microsoft.com/sharepoint/v3"/>
    <xsd:import namespace="b2c5ab5c-a418-42bf-aa93-afce4903dab0"/>
    <xsd:import namespace="2e45aec4-043f-4308-ad34-60a9bf4b06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c5ab5c-a418-42bf-aa93-afce4903da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45aec4-043f-4308-ad34-60a9bf4b06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5660A-6BFD-4C22-BCFB-37B14F19FF67}">
  <ds:schemaRefs>
    <ds:schemaRef ds:uri="http://purl.org/dc/elements/1.1/"/>
    <ds:schemaRef ds:uri="http://schemas.microsoft.com/sharepoint/v3"/>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e45aec4-043f-4308-ad34-60a9bf4b068e"/>
    <ds:schemaRef ds:uri="b2c5ab5c-a418-42bf-aa93-afce4903dab0"/>
  </ds:schemaRefs>
</ds:datastoreItem>
</file>

<file path=customXml/itemProps2.xml><?xml version="1.0" encoding="utf-8"?>
<ds:datastoreItem xmlns:ds="http://schemas.openxmlformats.org/officeDocument/2006/customXml" ds:itemID="{0EF755F1-C5A3-4F66-97DF-DB315076D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c5ab5c-a418-42bf-aa93-afce4903dab0"/>
    <ds:schemaRef ds:uri="2e45aec4-043f-4308-ad34-60a9bf4b0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F52AFD-5B66-4AA8-87FF-C54FEB0661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51513</TotalTime>
  <Words>10218</Words>
  <Application>Microsoft Office PowerPoint</Application>
  <PresentationFormat>On-screen Show (4:3)</PresentationFormat>
  <Paragraphs>855</Paragraphs>
  <Slides>100</Slides>
  <Notes>100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Calibri</vt:lpstr>
      <vt:lpstr>Corbel</vt:lpstr>
      <vt:lpstr>Lucida Sans Unicode</vt:lpstr>
      <vt:lpstr>Segoe UI</vt:lpstr>
      <vt:lpstr>Source Sans Pro Web</vt:lpstr>
      <vt:lpstr>Times New Roman</vt:lpstr>
      <vt:lpstr>Wingdings</vt:lpstr>
      <vt:lpstr>Basis</vt:lpstr>
      <vt:lpstr>PowerPoint Presentation</vt:lpstr>
      <vt:lpstr>ALSDE CNP CIVIL RIGHTS MISSION POLICY</vt:lpstr>
      <vt:lpstr>Agenda</vt:lpstr>
      <vt:lpstr>Why Civil Rights Training?</vt:lpstr>
      <vt:lpstr>Civil Rights</vt:lpstr>
      <vt:lpstr>Civil Rights Concepts</vt:lpstr>
      <vt:lpstr>Civil Rights Concepts</vt:lpstr>
      <vt:lpstr>Civil Rights Authorities</vt:lpstr>
      <vt:lpstr> Civil Rights Authorities</vt:lpstr>
      <vt:lpstr>Civil Rights Authorities</vt:lpstr>
      <vt:lpstr>Civil Rights Legal Authorities</vt:lpstr>
      <vt:lpstr>Civil Rights Authorities</vt:lpstr>
      <vt:lpstr>Civil Rights Legal Authorities</vt:lpstr>
      <vt:lpstr>NSLP/SBP/SMP Authorities </vt:lpstr>
      <vt:lpstr>NSLP/SBP/SMP Authorities </vt:lpstr>
      <vt:lpstr>NSLP/SBP/SMP Authorities </vt:lpstr>
      <vt:lpstr>What is Discrimination in CNP?</vt:lpstr>
      <vt:lpstr>Reprisal/Retaliation</vt:lpstr>
      <vt:lpstr>Assurances</vt:lpstr>
      <vt:lpstr>Assurances</vt:lpstr>
      <vt:lpstr>Public Notification</vt:lpstr>
      <vt:lpstr>Elements of Public Notification</vt:lpstr>
      <vt:lpstr>Methods of Public Notification</vt:lpstr>
      <vt:lpstr>Methods of Public Notification</vt:lpstr>
      <vt:lpstr>Elements of Public Notification</vt:lpstr>
      <vt:lpstr>Nondiscrimination Statement Requirements</vt:lpstr>
      <vt:lpstr>Nondiscrimination Statement  Revised 5-5-2022</vt:lpstr>
      <vt:lpstr>Spanish Nondiscrimination Statement Awaiting translation of 2022 Version</vt:lpstr>
      <vt:lpstr>Nondiscrimination Statement: Short Versions</vt:lpstr>
      <vt:lpstr>Nondiscrimination Statement: Short Versions</vt:lpstr>
      <vt:lpstr>And Justice for All Poster</vt:lpstr>
      <vt:lpstr>Complaints of Discrimination</vt:lpstr>
      <vt:lpstr>Complaint Procedures</vt:lpstr>
      <vt:lpstr>Complaint Procedures: Additional Information</vt:lpstr>
      <vt:lpstr>Complaint Procedures: Additional Information</vt:lpstr>
      <vt:lpstr>Civil Rights Complaints Process</vt:lpstr>
      <vt:lpstr>Civil Rights Training: Purpose</vt:lpstr>
      <vt:lpstr>Civil Rights Training Requirements</vt:lpstr>
      <vt:lpstr>Civil Rights Training</vt:lpstr>
      <vt:lpstr>Sample of Customer Service Training</vt:lpstr>
      <vt:lpstr>Sample of Conflict Resolution Training</vt:lpstr>
      <vt:lpstr>Sample of Conflict Resolution Training</vt:lpstr>
      <vt:lpstr>Race and Ethnicity Data Collection</vt:lpstr>
      <vt:lpstr>Race and Ethnicity Data Collection </vt:lpstr>
      <vt:lpstr>Race and Ethnicity Data Collection</vt:lpstr>
      <vt:lpstr>Race and Ethnicity Data Collection: Question Format</vt:lpstr>
      <vt:lpstr>Race and Ethnicity Data Collection Methods</vt:lpstr>
      <vt:lpstr>Race and Ethnicity Data Collection Methods</vt:lpstr>
      <vt:lpstr>Race and Ethnicity Data Collection Disparities</vt:lpstr>
      <vt:lpstr>Limited English Proficiency (LEP)  and Program Access</vt:lpstr>
      <vt:lpstr>LEP and Program Access</vt:lpstr>
      <vt:lpstr>LEP and Program Access</vt:lpstr>
      <vt:lpstr>LEP and Program Access</vt:lpstr>
      <vt:lpstr>LEP: Four Factor Analysis</vt:lpstr>
      <vt:lpstr>LEP: Four Factor Analysis</vt:lpstr>
      <vt:lpstr>LEP and Program Access</vt:lpstr>
      <vt:lpstr>LEP and Program Access</vt:lpstr>
      <vt:lpstr>LEP and Program Access</vt:lpstr>
      <vt:lpstr>LEP: Language Access Plan &amp; Qualified Interpreters</vt:lpstr>
      <vt:lpstr>LEP Access to Websites and Digital Services</vt:lpstr>
      <vt:lpstr>Machine Translations</vt:lpstr>
      <vt:lpstr>Telephone Voice Mail Menus</vt:lpstr>
      <vt:lpstr>LEP: Hiring Bilingual Staff</vt:lpstr>
      <vt:lpstr>LEP: Family, Friends and Children</vt:lpstr>
      <vt:lpstr>LEP and Program Access</vt:lpstr>
      <vt:lpstr>Disability Access</vt:lpstr>
      <vt:lpstr>Disability Access</vt:lpstr>
      <vt:lpstr>Disability Access</vt:lpstr>
      <vt:lpstr>Disability Access</vt:lpstr>
      <vt:lpstr>Types of Disability Discrimination</vt:lpstr>
      <vt:lpstr>Reasonable Modifications</vt:lpstr>
      <vt:lpstr>Reasonable Modifications</vt:lpstr>
      <vt:lpstr>Reasonable Modifications</vt:lpstr>
      <vt:lpstr>Service Animals</vt:lpstr>
      <vt:lpstr>Program Accessibility</vt:lpstr>
      <vt:lpstr>Equally Effective Communication</vt:lpstr>
      <vt:lpstr>Equally Effective Communication </vt:lpstr>
      <vt:lpstr> Equally Effective Communication </vt:lpstr>
      <vt:lpstr>Integrated Environment</vt:lpstr>
      <vt:lpstr>Auxiliary Aids &amp; Services</vt:lpstr>
      <vt:lpstr>Fundamental Alteration</vt:lpstr>
      <vt:lpstr>Implementation &amp; Compliance </vt:lpstr>
      <vt:lpstr>Procedural Safeguards</vt:lpstr>
      <vt:lpstr>Disability Discrimination Complaints</vt:lpstr>
      <vt:lpstr>Section 504/ADA Coordinator</vt:lpstr>
      <vt:lpstr>Compliance Reviews: Overview</vt:lpstr>
      <vt:lpstr>Types of Compliance Reviews</vt:lpstr>
      <vt:lpstr>Pre-Award Compliance Reviews: Overview</vt:lpstr>
      <vt:lpstr>Pre-Award Compliance Reviews: NSLP, SBP, and SMP</vt:lpstr>
      <vt:lpstr>Pre-Award Compliance Reviews: NSLP, SBP, and SMP</vt:lpstr>
      <vt:lpstr>Pre-Award Compliance Reviews: NSLP, SBP, and SMP</vt:lpstr>
      <vt:lpstr>Routine/Post-Award Compliance Reviews</vt:lpstr>
      <vt:lpstr>Routine/Post-Award Compliance Reviews</vt:lpstr>
      <vt:lpstr>Routine/Post-Award Compliance Reviews</vt:lpstr>
      <vt:lpstr>Special Compliance Reviews</vt:lpstr>
      <vt:lpstr>Special Compliance Reviews</vt:lpstr>
      <vt:lpstr>Resolution of Noncompliance</vt:lpstr>
      <vt:lpstr>Verification of Citizenship or Immigration Status</vt:lpstr>
      <vt:lpstr>Nondiscrimination Statement</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Jennifer Martin</cp:lastModifiedBy>
  <cp:revision>1052</cp:revision>
  <cp:lastPrinted>2022-07-12T20:59:02Z</cp:lastPrinted>
  <dcterms:created xsi:type="dcterms:W3CDTF">2010-05-23T14:28:12Z</dcterms:created>
  <dcterms:modified xsi:type="dcterms:W3CDTF">2023-05-15T13:52:35Z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0x010100DABD636169BC4949830EC19200161F76</vt:lpwstr>
  </property>
</Properties>
</file>